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65" r:id="rId3"/>
    <p:sldId id="263" r:id="rId4"/>
    <p:sldId id="264" r:id="rId5"/>
    <p:sldId id="269" r:id="rId6"/>
    <p:sldId id="270" r:id="rId7"/>
    <p:sldId id="260" r:id="rId8"/>
    <p:sldId id="259" r:id="rId9"/>
    <p:sldId id="262" r:id="rId10"/>
    <p:sldId id="266" r:id="rId11"/>
    <p:sldId id="271" r:id="rId12"/>
    <p:sldId id="272" r:id="rId13"/>
    <p:sldId id="273" r:id="rId14"/>
    <p:sldId id="261" r:id="rId15"/>
    <p:sldId id="268" r:id="rId16"/>
    <p:sldId id="267" r:id="rId17"/>
    <p:sldId id="274" r:id="rId18"/>
    <p:sldId id="276" r:id="rId19"/>
    <p:sldId id="275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8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30097-4554-496D-BDE3-BC4143132BF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F0863-1E8C-4C55-8294-D46A26C6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F0863-1E8C-4C55-8294-D46A26C6D23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8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5E15F91-E383-4EBC-912E-6B0179528CE9}" type="datetimeFigureOut">
              <a:rPr lang="ru-RU" smtClean="0"/>
              <a:pPr/>
              <a:t>04.12.2024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B8E1536-B178-4646-BF32-7D54E6CE4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jpeg"/><Relationship Id="rId7" Type="http://schemas.openxmlformats.org/officeDocument/2006/relationships/image" Target="../media/image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11560" y="1628800"/>
            <a:ext cx="6480720" cy="3816424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outerShdw blurRad="635000" dist="50800" dir="21540000" sx="108000" sy="108000" algn="ctr" rotWithShape="0">
              <a:srgbClr val="000000">
                <a:alpha val="7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WhatsApp Image 2024-12-02 at 14.44.55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933056"/>
            <a:ext cx="4283968" cy="2736304"/>
          </a:xfrm>
          <a:prstGeom prst="ellips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Рисунок 10" descr="WhatsApp Image 2024-12-02 at 14.44.5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88640"/>
            <a:ext cx="3563888" cy="2259632"/>
          </a:xfrm>
          <a:prstGeom prst="teardrop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074" y="1916832"/>
            <a:ext cx="5902424" cy="1681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Лучшая Зона досуга и реабилитации»</a:t>
            </a:r>
            <a:endParaRPr lang="ru-RU" sz="3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WhatsApp Image 2024-12-02 at 15.10.33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717032"/>
            <a:ext cx="3923928" cy="2952328"/>
          </a:xfrm>
          <a:prstGeom prst="teardrop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Овал 4"/>
          <p:cNvSpPr/>
          <p:nvPr/>
        </p:nvSpPr>
        <p:spPr>
          <a:xfrm>
            <a:off x="2843808" y="113700"/>
            <a:ext cx="2592288" cy="13710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/>
          </a:p>
          <a:p>
            <a:pPr algn="ctr"/>
            <a:endParaRPr lang="ru-RU" sz="1100" dirty="0" smtClean="0"/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социальной защиты населения Владимирской области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avatars.mds.yandex.net/get-entity_search/67347/126200357/S600xU_2x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3815"/>
            <a:ext cx="504056" cy="51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88640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47146"/>
            <a:ext cx="6856848" cy="457202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880320" cy="2244001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Блок-схема: перфолента 3"/>
          <p:cNvSpPr/>
          <p:nvPr/>
        </p:nvSpPr>
        <p:spPr>
          <a:xfrm>
            <a:off x="1043608" y="116632"/>
            <a:ext cx="7344816" cy="1130424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Комната отдыха и психологической разгрузки является уникальным местом, которое способно повлиять на психологическое и физиологическое состояние человека.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21088"/>
            <a:ext cx="3096344" cy="232225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495" t="2445" r="4476" b="6092"/>
          <a:stretch/>
        </p:blipFill>
        <p:spPr>
          <a:xfrm>
            <a:off x="7227073" y="5073158"/>
            <a:ext cx="1404173" cy="14701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21" y="1272451"/>
            <a:ext cx="2369335" cy="30950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902" y="315310"/>
            <a:ext cx="1044729" cy="66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539552" y="188640"/>
            <a:ext cx="8208912" cy="1008112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Занятия с психологом важная часть социальной адаптации пожилых людей.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4119"/>
          <a:stretch/>
        </p:blipFill>
        <p:spPr>
          <a:xfrm>
            <a:off x="2984692" y="4935197"/>
            <a:ext cx="3137124" cy="171770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41722"/>
            <a:ext cx="1970934" cy="29564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610036" cy="1740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26" y="4293096"/>
            <a:ext cx="2653697" cy="176913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87" y="1423769"/>
            <a:ext cx="3209061" cy="213937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21" y="2651636"/>
            <a:ext cx="3135973" cy="198677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9" y="1382501"/>
            <a:ext cx="3393784" cy="226252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6062227"/>
            <a:ext cx="1044729" cy="66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3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1535"/>
            <a:ext cx="2681816" cy="2011362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Волна 3"/>
          <p:cNvSpPr/>
          <p:nvPr/>
        </p:nvSpPr>
        <p:spPr>
          <a:xfrm>
            <a:off x="323526" y="188640"/>
            <a:ext cx="8416815" cy="1175048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</a:rPr>
              <a:t>Адаптивная физическая культура </a:t>
            </a:r>
            <a:r>
              <a:rPr lang="ru-RU" sz="1600" dirty="0" smtClean="0">
                <a:solidFill>
                  <a:srgbClr val="0070C0"/>
                </a:solidFill>
              </a:rPr>
              <a:t> важный</a:t>
            </a:r>
            <a:r>
              <a:rPr lang="ru-RU" sz="1600" dirty="0">
                <a:solidFill>
                  <a:srgbClr val="0070C0"/>
                </a:solidFill>
              </a:rPr>
              <a:t> </a:t>
            </a:r>
            <a:r>
              <a:rPr lang="ru-RU" sz="1600" dirty="0" smtClean="0">
                <a:solidFill>
                  <a:srgbClr val="0070C0"/>
                </a:solidFill>
              </a:rPr>
              <a:t>инструмент </a:t>
            </a:r>
            <a:r>
              <a:rPr lang="ru-RU" sz="1600" dirty="0">
                <a:solidFill>
                  <a:srgbClr val="0070C0"/>
                </a:solidFill>
              </a:rPr>
              <a:t>для поддержания здоровья и активного образа жизни пожилых людей.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41" y="1556792"/>
            <a:ext cx="2817215" cy="21129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759740" cy="206980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40" y="4365104"/>
            <a:ext cx="2733070" cy="204980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8" y="4004384"/>
            <a:ext cx="2798288" cy="216092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Содержимое 3" descr="WhatsApp Image 2024-12-02 at 15.00.20 (1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19994" y="1844824"/>
            <a:ext cx="2859299" cy="199608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6062227"/>
            <a:ext cx="1044729" cy="66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7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6" y="2124359"/>
            <a:ext cx="2784309" cy="208823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8337"/>
          <a:stretch/>
        </p:blipFill>
        <p:spPr>
          <a:xfrm>
            <a:off x="6672511" y="1772816"/>
            <a:ext cx="2067829" cy="294019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339" y="4221088"/>
            <a:ext cx="2880320" cy="21602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WhatsApp Image 2024-12-02 at 15.00.2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6" y="4510893"/>
            <a:ext cx="2703905" cy="202792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700808"/>
            <a:ext cx="3072342" cy="23042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511" y="5034339"/>
            <a:ext cx="2008101" cy="152113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Волна 10"/>
          <p:cNvSpPr/>
          <p:nvPr/>
        </p:nvSpPr>
        <p:spPr>
          <a:xfrm>
            <a:off x="323526" y="188640"/>
            <a:ext cx="8416815" cy="1175048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</a:rPr>
              <a:t>Спорт нам плечи расправляет, Силу, ловкость нам даёт. Он нам мышцы развивает, На рекорды нас </a:t>
            </a:r>
            <a:r>
              <a:rPr lang="ru-RU" sz="1600" dirty="0" smtClean="0">
                <a:solidFill>
                  <a:srgbClr val="0070C0"/>
                </a:solidFill>
              </a:rPr>
              <a:t>зовёт!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1196752"/>
            <a:ext cx="1152128" cy="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69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11" y="1749067"/>
            <a:ext cx="2574176" cy="407994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611559" y="260648"/>
            <a:ext cx="7823539" cy="91440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70C0"/>
                </a:solidFill>
              </a:rPr>
              <a:t>Осмотр врачей всегда полезней — выяви начало своих болезней! Не страшна нам болезней миграция, Пока в стране диспансеризация!</a:t>
            </a:r>
            <a:endParaRPr lang="ru-RU" sz="1200" b="1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" y="1395732"/>
            <a:ext cx="3095066" cy="232129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166" y="1323724"/>
            <a:ext cx="3287088" cy="246531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7" y="4164428"/>
            <a:ext cx="3323660" cy="249274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7417" t="7621" r="7321"/>
          <a:stretch/>
        </p:blipFill>
        <p:spPr>
          <a:xfrm>
            <a:off x="251520" y="4137093"/>
            <a:ext cx="3093577" cy="225622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8820" y="5829012"/>
            <a:ext cx="1152128" cy="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WhatsApp Image 2024-12-02 at 13.38.17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952328" cy="23987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347805" y="124402"/>
            <a:ext cx="8384153" cy="91440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Уход и забота - наша работа!</a:t>
            </a:r>
            <a:endParaRPr lang="ru-RU" sz="1400" dirty="0" smtClean="0">
              <a:solidFill>
                <a:srgbClr val="0070C0"/>
              </a:solidFill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Каждому </a:t>
            </a:r>
            <a:r>
              <a:rPr lang="ru-RU" sz="1400" dirty="0" smtClean="0">
                <a:solidFill>
                  <a:srgbClr val="0070C0"/>
                </a:solidFill>
              </a:rPr>
              <a:t>нужна поддержка ,внимание и простое человеческое общение.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8" name="Содержимое 9" descr="WhatsApp Image 2024-12-02 at 16.00.36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33935" y="4041173"/>
            <a:ext cx="2830553" cy="252440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685" y="1556792"/>
            <a:ext cx="2717250" cy="20592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041173"/>
            <a:ext cx="3168352" cy="24219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1394874"/>
            <a:ext cx="2664296" cy="238308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5089" r="12310"/>
          <a:stretch/>
        </p:blipFill>
        <p:spPr>
          <a:xfrm>
            <a:off x="347805" y="3991128"/>
            <a:ext cx="1768225" cy="259206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545" y="173340"/>
            <a:ext cx="1058906" cy="51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1" y="1628800"/>
            <a:ext cx="2634285" cy="2092858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01" y="4077072"/>
            <a:ext cx="2711397" cy="194588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77072"/>
            <a:ext cx="2880320" cy="21602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474" y="4148250"/>
            <a:ext cx="2756731" cy="192151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240" y="1772816"/>
            <a:ext cx="2736304" cy="205222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Блок-схема: перфолента 9"/>
          <p:cNvSpPr/>
          <p:nvPr/>
        </p:nvSpPr>
        <p:spPr>
          <a:xfrm>
            <a:off x="347805" y="124402"/>
            <a:ext cx="8384153" cy="1216366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00" dirty="0" smtClean="0">
              <a:solidFill>
                <a:srgbClr val="0070C0"/>
              </a:solidFill>
            </a:endParaRPr>
          </a:p>
          <a:p>
            <a:endParaRPr lang="ru-RU" sz="1200" dirty="0">
              <a:solidFill>
                <a:srgbClr val="0070C0"/>
              </a:solidFill>
            </a:endParaRPr>
          </a:p>
          <a:p>
            <a:endParaRPr lang="ru-RU" sz="1200" dirty="0" smtClean="0">
              <a:solidFill>
                <a:srgbClr val="0070C0"/>
              </a:solidFill>
            </a:endParaRPr>
          </a:p>
          <a:p>
            <a:pPr algn="ctr"/>
            <a:r>
              <a:rPr lang="ru-RU" sz="1200" b="1" dirty="0" err="1" smtClean="0">
                <a:solidFill>
                  <a:srgbClr val="0070C0"/>
                </a:solidFill>
              </a:rPr>
              <a:t>Волонтерство</a:t>
            </a:r>
            <a:r>
              <a:rPr lang="ru-RU" sz="1200" dirty="0" smtClean="0">
                <a:solidFill>
                  <a:srgbClr val="0070C0"/>
                </a:solidFill>
              </a:rPr>
              <a:t> – </a:t>
            </a:r>
            <a:r>
              <a:rPr lang="ru-RU" sz="1200" dirty="0">
                <a:solidFill>
                  <a:srgbClr val="0070C0"/>
                </a:solidFill>
              </a:rPr>
              <a:t>это не только возможность помочь другим, но и получить невероятное удовольствие от общения с интересными и мудрыми людьми. Помогая пожилым людям, мы делаем наше общество более заботливым и дружелюбным местом для всех его членов.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6093296"/>
            <a:ext cx="1058906" cy="63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199" y="1753481"/>
            <a:ext cx="2793599" cy="209519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54" y="1340768"/>
            <a:ext cx="2227136" cy="21009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519411"/>
            <a:ext cx="3240360" cy="292232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823" y="3933056"/>
            <a:ext cx="2632696" cy="226825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112" y="3924036"/>
            <a:ext cx="2793384" cy="229916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9512" y="1340768"/>
            <a:ext cx="2801284" cy="21009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Блок-схема: перфолента 12"/>
          <p:cNvSpPr/>
          <p:nvPr/>
        </p:nvSpPr>
        <p:spPr>
          <a:xfrm>
            <a:off x="410464" y="188640"/>
            <a:ext cx="5832648" cy="91440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Досуг – комплексный процесс </a:t>
            </a:r>
            <a:r>
              <a:rPr lang="ru-RU" sz="1400" dirty="0" smtClean="0">
                <a:solidFill>
                  <a:srgbClr val="0070C0"/>
                </a:solidFill>
              </a:rPr>
              <a:t>реабилитации 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3024336" cy="226825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7278" y="6093295"/>
            <a:ext cx="1058906" cy="63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1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2894016" cy="209024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313" y="4149080"/>
            <a:ext cx="2976330" cy="22322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43" y="1412777"/>
            <a:ext cx="2516317" cy="188723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789040"/>
            <a:ext cx="2952328" cy="23335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3789040"/>
            <a:ext cx="2477795" cy="216024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455" y="1957341"/>
            <a:ext cx="2736304" cy="161633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Блок-схема: перфолента 12"/>
          <p:cNvSpPr/>
          <p:nvPr/>
        </p:nvSpPr>
        <p:spPr>
          <a:xfrm>
            <a:off x="410464" y="188640"/>
            <a:ext cx="6465792" cy="108012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Посещение кружков </a:t>
            </a:r>
            <a:r>
              <a:rPr lang="ru-RU" sz="1400" dirty="0">
                <a:solidFill>
                  <a:srgbClr val="0070C0"/>
                </a:solidFill>
              </a:rPr>
              <a:t>позволяет приятно и комфортно проводить время, удовлетворять различные культурные и познавательные потребности.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7278" y="332656"/>
            <a:ext cx="1481682" cy="85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6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43890"/>
            <a:ext cx="3158253" cy="223224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725" y="1916832"/>
            <a:ext cx="2303220" cy="190121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70567"/>
            <a:ext cx="3163909" cy="219374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3432" r="8345"/>
          <a:stretch/>
        </p:blipFill>
        <p:spPr>
          <a:xfrm flipH="1">
            <a:off x="6156176" y="1339547"/>
            <a:ext cx="2768838" cy="471952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694" y="4447431"/>
            <a:ext cx="2433554" cy="1825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Блок-схема: перфолента 12"/>
          <p:cNvSpPr/>
          <p:nvPr/>
        </p:nvSpPr>
        <p:spPr>
          <a:xfrm>
            <a:off x="476090" y="188640"/>
            <a:ext cx="5184576" cy="1440161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Вам сила вышняя великая дана,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И милость Божия, и благодати много,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Звучат на Небе ваши имена,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Вы – соработники у Бога.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03229"/>
            <a:ext cx="1481682" cy="85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281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WhatsApp Image 2024-12-02 at 14.45.26 (7)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052050"/>
            <a:ext cx="6696744" cy="446275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WhatsApp Image 2024-12-02 at 14.45.2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76672"/>
            <a:ext cx="3562102" cy="55892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Блок-схема: перфолента 1"/>
          <p:cNvSpPr/>
          <p:nvPr/>
        </p:nvSpPr>
        <p:spPr>
          <a:xfrm>
            <a:off x="340441" y="260648"/>
            <a:ext cx="4932040" cy="1584176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Добро пожаловать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в наш Дом милосердия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580112" y="5503540"/>
            <a:ext cx="3437685" cy="1124744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Старость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нельзя предотвратить, но ее можно сделать счастливой, активной, интересной и наполненной смыслом </a:t>
            </a:r>
          </a:p>
          <a:p>
            <a:pPr algn="ctr"/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958" y="98630"/>
            <a:ext cx="1152128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ух\Downloads\photo_5298896235241004927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5" y="125760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ерфолента 5"/>
          <p:cNvSpPr/>
          <p:nvPr/>
        </p:nvSpPr>
        <p:spPr>
          <a:xfrm>
            <a:off x="498765" y="5229200"/>
            <a:ext cx="4073235" cy="1512168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Так что, старость бывает и в радость,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У того, кто способен на шутку и смех,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Но для этого твердо усвоить всем надо: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Только в нем, в </a:t>
            </a:r>
            <a:r>
              <a:rPr lang="ru-RU" sz="1400" dirty="0" smtClean="0">
                <a:solidFill>
                  <a:srgbClr val="0070C0"/>
                </a:solidFill>
              </a:rPr>
              <a:t>оптимизме, </a:t>
            </a:r>
            <a:r>
              <a:rPr lang="ru-RU" sz="1400" dirty="0">
                <a:solidFill>
                  <a:srgbClr val="0070C0"/>
                </a:solidFill>
              </a:rPr>
              <a:t>заложен успех!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0000" y="260648"/>
            <a:ext cx="1481682" cy="85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01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WhatsApp Image 2024-12-02 at 14.45.26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054898"/>
            <a:ext cx="1918393" cy="260353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Содержимое 7" descr="WhatsApp Image 2024-12-02 at 14.45.26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56176" y="960296"/>
            <a:ext cx="2671083" cy="2634935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74" y="1372724"/>
            <a:ext cx="2951820" cy="196788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81125"/>
            <a:ext cx="2718267" cy="195863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336372"/>
            <a:ext cx="2688352" cy="230499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1" name="Волна 20"/>
          <p:cNvSpPr/>
          <p:nvPr/>
        </p:nvSpPr>
        <p:spPr>
          <a:xfrm>
            <a:off x="734289" y="3662085"/>
            <a:ext cx="7139135" cy="855266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Безопасная среда </a:t>
            </a:r>
            <a:r>
              <a:rPr lang="ru-RU" sz="1400" dirty="0" smtClean="0">
                <a:solidFill>
                  <a:srgbClr val="0070C0"/>
                </a:solidFill>
              </a:rPr>
              <a:t>– вектор развития!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6" y="4445545"/>
            <a:ext cx="2866888" cy="219582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6" name="Волна 25"/>
          <p:cNvSpPr/>
          <p:nvPr/>
        </p:nvSpPr>
        <p:spPr>
          <a:xfrm>
            <a:off x="1259632" y="206392"/>
            <a:ext cx="7056784" cy="848506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Обеспечиваем своих подопечных </a:t>
            </a:r>
            <a:r>
              <a:rPr lang="ru-RU" sz="1400" dirty="0" smtClean="0">
                <a:solidFill>
                  <a:srgbClr val="0070C0"/>
                </a:solidFill>
              </a:rPr>
              <a:t>самыми современными </a:t>
            </a:r>
            <a:r>
              <a:rPr lang="ru-RU" sz="1400" dirty="0">
                <a:solidFill>
                  <a:srgbClr val="0070C0"/>
                </a:solidFill>
              </a:rPr>
              <a:t>условиями проживания</a:t>
            </a:r>
            <a:endParaRPr lang="ru-RU" sz="1400" dirty="0"/>
          </a:p>
        </p:txBody>
      </p:sp>
      <p:pic>
        <p:nvPicPr>
          <p:cNvPr id="10" name="Рисунок 9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492" y="178862"/>
            <a:ext cx="1152128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4" y="980728"/>
            <a:ext cx="2886114" cy="3655525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22" y="1663857"/>
            <a:ext cx="2625756" cy="309419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56" y="4149080"/>
            <a:ext cx="2949631" cy="215377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Блок-схема: перфолента 11"/>
          <p:cNvSpPr/>
          <p:nvPr/>
        </p:nvSpPr>
        <p:spPr>
          <a:xfrm>
            <a:off x="1050168" y="170627"/>
            <a:ext cx="7877808" cy="1152128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i="1" dirty="0" smtClean="0"/>
          </a:p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Бытовое </a:t>
            </a:r>
            <a:r>
              <a:rPr lang="ru-RU" sz="1400" dirty="0">
                <a:solidFill>
                  <a:srgbClr val="0070C0"/>
                </a:solidFill>
              </a:rPr>
              <a:t>обслуживания получателей социальных услуг мы стараемся приблизить к домашнему</a:t>
            </a:r>
          </a:p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92086"/>
            <a:ext cx="1368152" cy="177002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71" y="4911335"/>
            <a:ext cx="1152128" cy="173152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2816"/>
            <a:ext cx="2843808" cy="21328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97" y="4986877"/>
            <a:ext cx="2527558" cy="165598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958" y="98630"/>
            <a:ext cx="1152128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ерфолента 7"/>
          <p:cNvSpPr/>
          <p:nvPr/>
        </p:nvSpPr>
        <p:spPr>
          <a:xfrm>
            <a:off x="710079" y="241038"/>
            <a:ext cx="8280920" cy="1125365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Медицинские работники ежедневно контролируют состояние </a:t>
            </a:r>
            <a:r>
              <a:rPr lang="ru-RU" sz="1400" dirty="0" smtClean="0">
                <a:solidFill>
                  <a:srgbClr val="0070C0"/>
                </a:solidFill>
              </a:rPr>
              <a:t>здоровья, </a:t>
            </a:r>
            <a:r>
              <a:rPr lang="ru-RU" sz="1400" dirty="0" smtClean="0">
                <a:solidFill>
                  <a:srgbClr val="0070C0"/>
                </a:solidFill>
              </a:rPr>
              <a:t>и при необходимости </a:t>
            </a:r>
            <a:r>
              <a:rPr lang="ru-RU" sz="1400" dirty="0" smtClean="0">
                <a:solidFill>
                  <a:srgbClr val="0070C0"/>
                </a:solidFill>
              </a:rPr>
              <a:t>оказывают помощь. 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151" y="4591227"/>
            <a:ext cx="2667703" cy="185257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9" y="4293096"/>
            <a:ext cx="2957881" cy="195959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24" y="1651700"/>
            <a:ext cx="3131840" cy="23488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51700"/>
            <a:ext cx="2485802" cy="248580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Объект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1" y="1628800"/>
            <a:ext cx="2686619" cy="201622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02" y="4416354"/>
            <a:ext cx="2862520" cy="190834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669" y="241038"/>
            <a:ext cx="1152128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15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4316"/>
            <a:ext cx="2957413" cy="2218060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88" y="1399212"/>
            <a:ext cx="2967794" cy="395705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539552" y="116632"/>
            <a:ext cx="7992888" cy="1224136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Актовый зал </a:t>
            </a:r>
            <a:r>
              <a:rPr lang="ru-RU" sz="1600" dirty="0" smtClean="0">
                <a:solidFill>
                  <a:srgbClr val="0070C0"/>
                </a:solidFill>
              </a:rPr>
              <a:t>– место, где всегда уютная атмосфера сочетается с торжественностью!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02" y="4509120"/>
            <a:ext cx="2670822" cy="206108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84" y="1883076"/>
            <a:ext cx="2382672" cy="178700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r="7476"/>
          <a:stretch/>
        </p:blipFill>
        <p:spPr>
          <a:xfrm>
            <a:off x="216168" y="4149080"/>
            <a:ext cx="3255949" cy="23042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5539663"/>
            <a:ext cx="1368152" cy="103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1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террит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342" y="1276349"/>
            <a:ext cx="2059417" cy="239693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террит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3101" y="1296143"/>
            <a:ext cx="2736304" cy="179315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Блок-схема: перфолента 1"/>
          <p:cNvSpPr/>
          <p:nvPr/>
        </p:nvSpPr>
        <p:spPr>
          <a:xfrm>
            <a:off x="1403648" y="116632"/>
            <a:ext cx="6696744" cy="108012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Цветущая территория- </a:t>
            </a:r>
            <a:r>
              <a:rPr lang="ru-RU" sz="1400" dirty="0">
                <a:solidFill>
                  <a:srgbClr val="0070C0"/>
                </a:solidFill>
              </a:rPr>
              <a:t>услада для глаз. Куда не кинь взор - россыпи цветов</a:t>
            </a:r>
            <a:r>
              <a:rPr lang="ru-RU" sz="1400" dirty="0" smtClean="0">
                <a:solidFill>
                  <a:srgbClr val="0070C0"/>
                </a:solidFill>
              </a:rPr>
              <a:t>, зелень аллей, </a:t>
            </a:r>
            <a:r>
              <a:rPr lang="ru-RU" sz="1400" dirty="0">
                <a:solidFill>
                  <a:srgbClr val="0070C0"/>
                </a:solidFill>
              </a:rPr>
              <a:t>яркие сочные краски весны или лета.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301208"/>
            <a:ext cx="2797135" cy="1428324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78968"/>
            <a:ext cx="1633778" cy="290449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24" y="1296143"/>
            <a:ext cx="2881379" cy="38418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41" y="4509120"/>
            <a:ext cx="3442058" cy="207293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7" name="Блок-схема: перфолента 16"/>
          <p:cNvSpPr/>
          <p:nvPr/>
        </p:nvSpPr>
        <p:spPr>
          <a:xfrm>
            <a:off x="5396008" y="3102210"/>
            <a:ext cx="3670491" cy="1307979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70C0"/>
                </a:solidFill>
              </a:rPr>
              <a:t>Гуляя по территории ,проживающие радуются своим творениям, у них повышается самооценка, развивается чувство гордости и удовлетворенности результатами своего труда</a:t>
            </a:r>
            <a:endParaRPr lang="ru-RU" sz="1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hatsApp Image 2024-12-02 at 13.38.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7011" y="1104885"/>
            <a:ext cx="2376264" cy="335388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WhatsApp Image 2024-12-02 at 13.38.15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0" y="1150115"/>
            <a:ext cx="2897389" cy="447778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Содержимое 3" descr="WhatsApp Image 2024-12-02 at 13.38.16 (3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922213"/>
            <a:ext cx="1853479" cy="282242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WhatsApp Image 2024-12-02 at 13.38.1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268760"/>
            <a:ext cx="2664296" cy="478025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Содержимое 3" descr="WhatsApp Image 2024-12-02 at 13.38.14.jpe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5353550" y="4437112"/>
            <a:ext cx="2206782" cy="2319949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6356" y="5854302"/>
            <a:ext cx="1188132" cy="6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Блок-схема: перфолента 10"/>
          <p:cNvSpPr/>
          <p:nvPr/>
        </p:nvSpPr>
        <p:spPr>
          <a:xfrm>
            <a:off x="1403648" y="65723"/>
            <a:ext cx="6696744" cy="108012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0C0"/>
                </a:solidFill>
              </a:rPr>
              <a:t>Мы </a:t>
            </a:r>
            <a:r>
              <a:rPr lang="ru-RU" sz="1400" dirty="0" smtClean="0">
                <a:solidFill>
                  <a:srgbClr val="0070C0"/>
                </a:solidFill>
              </a:rPr>
              <a:t>усердно потрудились, ни </a:t>
            </a:r>
            <a:r>
              <a:rPr lang="ru-RU" sz="1400" dirty="0">
                <a:solidFill>
                  <a:srgbClr val="0070C0"/>
                </a:solidFill>
              </a:rPr>
              <a:t>минутки не </a:t>
            </a:r>
            <a:r>
              <a:rPr lang="ru-RU" sz="1400" dirty="0" smtClean="0">
                <a:solidFill>
                  <a:srgbClr val="0070C0"/>
                </a:solidFill>
              </a:rPr>
              <a:t>ленились и </a:t>
            </a:r>
            <a:r>
              <a:rPr lang="ru-RU" sz="1400" dirty="0">
                <a:solidFill>
                  <a:srgbClr val="0070C0"/>
                </a:solidFill>
              </a:rPr>
              <a:t>теперь у нас растет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1400" dirty="0">
                <a:solidFill>
                  <a:srgbClr val="0070C0"/>
                </a:solidFill>
              </a:rPr>
              <a:t>расчудесный огород!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 flipH="1">
            <a:off x="323528" y="1556792"/>
            <a:ext cx="2829100" cy="224086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/>
          <a:stretch/>
        </p:blipFill>
        <p:spPr>
          <a:xfrm>
            <a:off x="5247118" y="260648"/>
            <a:ext cx="3723488" cy="286667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648"/>
            <a:ext cx="1659125" cy="294955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8" y="3992461"/>
            <a:ext cx="3550216" cy="242569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11" y="5205308"/>
            <a:ext cx="2999560" cy="155753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8" y="3379879"/>
            <a:ext cx="2171733" cy="1628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" name="Блок-схема: перфолента 13"/>
          <p:cNvSpPr/>
          <p:nvPr/>
        </p:nvSpPr>
        <p:spPr>
          <a:xfrm>
            <a:off x="234469" y="216025"/>
            <a:ext cx="3524825" cy="1340767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100" dirty="0" smtClean="0">
                <a:solidFill>
                  <a:srgbClr val="0070C0"/>
                </a:solidFill>
              </a:rPr>
              <a:t>Трудотерапия помогает развить и реализовать  творческий потенциал </a:t>
            </a:r>
            <a:r>
              <a:rPr lang="ru-RU" sz="1100" dirty="0" err="1" smtClean="0">
                <a:solidFill>
                  <a:srgbClr val="0070C0"/>
                </a:solidFill>
              </a:rPr>
              <a:t>проживающих,и</a:t>
            </a:r>
            <a:r>
              <a:rPr lang="ru-RU" sz="1100" dirty="0" smtClean="0">
                <a:solidFill>
                  <a:srgbClr val="0070C0"/>
                </a:solidFill>
              </a:rPr>
              <a:t> </a:t>
            </a:r>
            <a:r>
              <a:rPr lang="ru-RU" sz="1100" dirty="0" smtClean="0">
                <a:solidFill>
                  <a:srgbClr val="0070C0"/>
                </a:solidFill>
              </a:rPr>
              <a:t>стимулирует внутренние и наружные системы организма </a:t>
            </a:r>
            <a:endParaRPr lang="ru-RU" sz="1100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76" y="3328274"/>
            <a:ext cx="2517068" cy="336081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469" y="88340"/>
            <a:ext cx="792088" cy="4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681</TotalTime>
  <Words>300</Words>
  <Application>Microsoft Office PowerPoint</Application>
  <PresentationFormat>Экран (4:3)</PresentationFormat>
  <Paragraphs>35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Номинация  «Лучшая Зона досуга и реабилитации»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Территория</dc:title>
  <dc:creator>glavbuh</dc:creator>
  <cp:lastModifiedBy>Бух</cp:lastModifiedBy>
  <cp:revision>92</cp:revision>
  <dcterms:created xsi:type="dcterms:W3CDTF">2024-12-02T10:31:07Z</dcterms:created>
  <dcterms:modified xsi:type="dcterms:W3CDTF">2024-12-04T07:29:12Z</dcterms:modified>
</cp:coreProperties>
</file>