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diagrams/layout2.xml" ContentType="application/vnd.openxmlformats-officedocument.drawingml.diagramLayou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56" r:id="rId3"/>
    <p:sldId id="305" r:id="rId4"/>
    <p:sldId id="257" r:id="rId5"/>
    <p:sldId id="258" r:id="rId6"/>
    <p:sldId id="300" r:id="rId7"/>
    <p:sldId id="259" r:id="rId8"/>
    <p:sldId id="260" r:id="rId9"/>
    <p:sldId id="261" r:id="rId10"/>
    <p:sldId id="306" r:id="rId11"/>
    <p:sldId id="263" r:id="rId12"/>
    <p:sldId id="269" r:id="rId13"/>
    <p:sldId id="276" r:id="rId14"/>
    <p:sldId id="277" r:id="rId15"/>
    <p:sldId id="279" r:id="rId16"/>
    <p:sldId id="280" r:id="rId17"/>
    <p:sldId id="264" r:id="rId18"/>
    <p:sldId id="271" r:id="rId19"/>
    <p:sldId id="307" r:id="rId20"/>
    <p:sldId id="309" r:id="rId21"/>
    <p:sldId id="273" r:id="rId22"/>
    <p:sldId id="313" r:id="rId23"/>
    <p:sldId id="314" r:id="rId24"/>
    <p:sldId id="316" r:id="rId25"/>
    <p:sldId id="321" r:id="rId26"/>
    <p:sldId id="317" r:id="rId27"/>
    <p:sldId id="315" r:id="rId28"/>
    <p:sldId id="283" r:id="rId29"/>
    <p:sldId id="322" r:id="rId30"/>
    <p:sldId id="275" r:id="rId31"/>
    <p:sldId id="287" r:id="rId32"/>
    <p:sldId id="265" r:id="rId33"/>
    <p:sldId id="318" r:id="rId34"/>
    <p:sldId id="289" r:id="rId35"/>
    <p:sldId id="290" r:id="rId36"/>
    <p:sldId id="302" r:id="rId37"/>
    <p:sldId id="303" r:id="rId38"/>
    <p:sldId id="292" r:id="rId39"/>
    <p:sldId id="311" r:id="rId40"/>
    <p:sldId id="296" r:id="rId41"/>
    <p:sldId id="297" r:id="rId42"/>
    <p:sldId id="299" r:id="rId4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без заголовка" id="{83FDF5D9-DA5E-41D6-B4BD-D89342F308CA}">
          <p14:sldIdLst>
            <p14:sldId id="304"/>
            <p14:sldId id="256"/>
            <p14:sldId id="305"/>
            <p14:sldId id="257"/>
            <p14:sldId id="258"/>
            <p14:sldId id="300"/>
            <p14:sldId id="259"/>
            <p14:sldId id="260"/>
            <p14:sldId id="261"/>
            <p14:sldId id="306"/>
            <p14:sldId id="263"/>
            <p14:sldId id="269"/>
            <p14:sldId id="276"/>
            <p14:sldId id="277"/>
            <p14:sldId id="279"/>
            <p14:sldId id="280"/>
            <p14:sldId id="264"/>
            <p14:sldId id="271"/>
            <p14:sldId id="307"/>
            <p14:sldId id="309"/>
            <p14:sldId id="273"/>
            <p14:sldId id="313"/>
            <p14:sldId id="314"/>
            <p14:sldId id="316"/>
            <p14:sldId id="321"/>
            <p14:sldId id="317"/>
            <p14:sldId id="315"/>
            <p14:sldId id="283"/>
            <p14:sldId id="322"/>
            <p14:sldId id="275"/>
            <p14:sldId id="287"/>
            <p14:sldId id="265"/>
            <p14:sldId id="318"/>
            <p14:sldId id="289"/>
            <p14:sldId id="290"/>
            <p14:sldId id="302"/>
            <p14:sldId id="303"/>
            <p14:sldId id="292"/>
            <p14:sldId id="311"/>
            <p14:sldId id="296"/>
            <p14:sldId id="297"/>
            <p14:sldId id="29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1 группа 18 человек</c:v>
                </c:pt>
                <c:pt idx="1">
                  <c:v>2 группа 32 человек</c:v>
                </c:pt>
                <c:pt idx="2">
                  <c:v>3 группа 10 человека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</c:v>
                </c:pt>
                <c:pt idx="1">
                  <c:v>32</c:v>
                </c:pt>
                <c:pt idx="2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417-49DC-8699-D9D08E94F787}"/>
            </c:ext>
          </c:extLst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57079907788023565"/>
          <c:y val="0.10308576824797246"/>
          <c:w val="0.41408355420826265"/>
          <c:h val="0.79382846350405523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inEnd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заработная плата с начислениями: 4 907 330,38 руб.</c:v>
                </c:pt>
                <c:pt idx="1">
                  <c:v>услуги по содержанию имущества: 1 449 317,49 руб.</c:v>
                </c:pt>
                <c:pt idx="2">
                  <c:v>Прочие услуги: 5 539 956,71 руб.</c:v>
                </c:pt>
                <c:pt idx="3">
                  <c:v>Страхование: 13 192,66 руб.</c:v>
                </c:pt>
                <c:pt idx="4">
                  <c:v>Приобретение основных средств: 200 410,00 руб.</c:v>
                </c:pt>
                <c:pt idx="5">
                  <c:v>Приобретение материальных запасов: 2 653 754,63руб.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4907330.58</c:v>
                </c:pt>
                <c:pt idx="1">
                  <c:v>1449317.49</c:v>
                </c:pt>
                <c:pt idx="2">
                  <c:v>5539956.71</c:v>
                </c:pt>
                <c:pt idx="3">
                  <c:v>13192.66</c:v>
                </c:pt>
                <c:pt idx="4">
                  <c:v>200410</c:v>
                </c:pt>
                <c:pt idx="5">
                  <c:v>2653754.63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0F4-41D5-9773-B4383E8B9046}"/>
            </c:ext>
          </c:extLst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63119516419906407"/>
          <c:y val="6.4898106897379265E-2"/>
          <c:w val="0.36007163137706577"/>
          <c:h val="0.91904644147165426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inEnd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заработная плата с начислениями: 23 054 381,19руб.</c:v>
                </c:pt>
                <c:pt idx="1">
                  <c:v>услуги по содержанию имущества: 76 600,02 руб.</c:v>
                </c:pt>
                <c:pt idx="2">
                  <c:v>Аутсорсинг по питанию: 5 826 368,36 руб.</c:v>
                </c:pt>
                <c:pt idx="3">
                  <c:v>Прочие расходы (налоги): 74 909,00 руб. </c:v>
                </c:pt>
                <c:pt idx="4">
                  <c:v>Расчеты по арендной плате: 26 919,44 руб.</c:v>
                </c:pt>
                <c:pt idx="5">
                  <c:v>Приобретение материальных запасов: 130 500,00руб.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 formatCode="#,##0.00">
                  <c:v>23054381.190000001</c:v>
                </c:pt>
                <c:pt idx="1">
                  <c:v>76600.02</c:v>
                </c:pt>
                <c:pt idx="2">
                  <c:v>5826368.3599999994</c:v>
                </c:pt>
                <c:pt idx="3">
                  <c:v>74909</c:v>
                </c:pt>
                <c:pt idx="4">
                  <c:v>26919.439999999995</c:v>
                </c:pt>
                <c:pt idx="5">
                  <c:v>130500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E8-422C-89F2-8D636C6A16C6}"/>
            </c:ext>
          </c:extLst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63119516419906407"/>
          <c:y val="2.8265971226563134E-2"/>
          <c:w val="0.36007163137706577"/>
          <c:h val="0.97173402877343684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inEnd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Льготы медицинским работникам в сельской местности: 264 500,00 руб.</c:v>
                </c:pt>
                <c:pt idx="1">
                  <c:v>Работы и услуги по содержанию имущества: 1 892 833,02 руб.</c:v>
                </c:pt>
                <c:pt idx="2">
                  <c:v>Прочие усллуги: 235 772,43 руб.</c:v>
                </c:pt>
                <c:pt idx="3">
                  <c:v>Приобретение основных средств: 695 020,00 руб.</c:v>
                </c:pt>
                <c:pt idx="4">
                  <c:v>Приобретение материальных запасов: 1 293 374,55 руб.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264500</c:v>
                </c:pt>
                <c:pt idx="1">
                  <c:v>1892833.02</c:v>
                </c:pt>
                <c:pt idx="2">
                  <c:v>235772.43</c:v>
                </c:pt>
                <c:pt idx="3">
                  <c:v>695020</c:v>
                </c:pt>
                <c:pt idx="4">
                  <c:v>1293374.55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1C-4BD9-9FC4-5B4DAC68F607}"/>
            </c:ext>
          </c:extLst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63119516419906407"/>
          <c:y val="2.8265971226563134E-2"/>
          <c:w val="0.36007163137706577"/>
          <c:h val="0.97173402877343684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inEnd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АУП: 9 шт.ед.</c:v>
                </c:pt>
                <c:pt idx="1">
                  <c:v>Социально-трудовая реабилитация: 14 шт.ед.</c:v>
                </c:pt>
                <c:pt idx="2">
                  <c:v>Культурно-массовая работа: 1 шт.ед.</c:v>
                </c:pt>
                <c:pt idx="3">
                  <c:v>Социально-медицинская реабилитация: 20 шт.ед.</c:v>
                </c:pt>
                <c:pt idx="4">
                  <c:v>Хозяйственная часть: 6 шт.ед.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</c:v>
                </c:pt>
                <c:pt idx="1">
                  <c:v>14</c:v>
                </c:pt>
                <c:pt idx="2">
                  <c:v>1</c:v>
                </c:pt>
                <c:pt idx="3">
                  <c:v>20</c:v>
                </c:pt>
                <c:pt idx="4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0E3-4354-8133-3FC25818EB33}"/>
            </c:ext>
          </c:extLst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63119516419906407"/>
          <c:y val="6.4898106897379265E-2"/>
          <c:w val="0.36007163137706577"/>
          <c:h val="0.91904644147165426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Высшее образование: 17,5%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0.00%</c:formatCode>
                <c:ptCount val="1"/>
                <c:pt idx="0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2E-435C-9E9F-6D4BA09745D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Среднее-специальное образование: 20%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0%</c:formatCode>
                <c:ptCount val="1"/>
                <c:pt idx="0">
                  <c:v>0.21000000000000002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62E-435C-9E9F-6D4BA09745D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Среднее образование: 6%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0%</c:formatCode>
                <c:ptCount val="1"/>
                <c:pt idx="0">
                  <c:v>7.0000000000000021E-2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62E-435C-9E9F-6D4BA09745D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Начальное-профессиональное: 19%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62E-435C-9E9F-6D4BA09745DE}"/>
            </c:ext>
          </c:extLst>
        </c:ser>
        <c:dLbls>
          <c:showVal val="1"/>
        </c:dLbls>
        <c:shape val="cone"/>
        <c:axId val="165594240"/>
        <c:axId val="165595776"/>
        <c:axId val="0"/>
      </c:bar3DChart>
      <c:catAx>
        <c:axId val="165594240"/>
        <c:scaling>
          <c:orientation val="minMax"/>
        </c:scaling>
        <c:axPos val="b"/>
        <c:numFmt formatCode="General" sourceLinked="1"/>
        <c:tickLblPos val="nextTo"/>
        <c:crossAx val="165595776"/>
        <c:crosses val="autoZero"/>
        <c:auto val="1"/>
        <c:lblAlgn val="ctr"/>
        <c:lblOffset val="100"/>
      </c:catAx>
      <c:valAx>
        <c:axId val="165595776"/>
        <c:scaling>
          <c:orientation val="minMax"/>
        </c:scaling>
        <c:delete val="1"/>
        <c:axPos val="l"/>
        <c:majorGridlines/>
        <c:numFmt formatCode="0.00%" sourceLinked="1"/>
        <c:tickLblPos val="none"/>
        <c:crossAx val="165594240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inEnd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Кольчугинская ЦРБ: 19 чел.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051-4BFA-A59E-5856089D232B}"/>
            </c:ext>
          </c:extLst>
        </c:ser>
        <c:dLbls>
          <c:showPercent val="1"/>
        </c:dLbls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>
        <c:manualLayout>
          <c:layoutTarget val="inner"/>
          <c:xMode val="edge"/>
          <c:yMode val="edge"/>
          <c:x val="2.0133735140539944E-2"/>
          <c:y val="8.2412662033967535E-2"/>
          <c:w val="0.44902427508054671"/>
          <c:h val="0.7242327017428169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Индивидуальных консультаций: 417 ед.</c:v>
                </c:pt>
                <c:pt idx="1">
                  <c:v>Психодиагностики: 215 ед.</c:v>
                </c:pt>
                <c:pt idx="2">
                  <c:v>Эмоционально-образная терапия: 153 ед.</c:v>
                </c:pt>
                <c:pt idx="3">
                  <c:v>Сеансы релаксации: 235 ед.</c:v>
                </c:pt>
                <c:pt idx="4">
                  <c:v>Профилактические беседы: 45 ед.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417</c:v>
                </c:pt>
                <c:pt idx="1">
                  <c:v>215</c:v>
                </c:pt>
                <c:pt idx="2">
                  <c:v>153</c:v>
                </c:pt>
                <c:pt idx="3">
                  <c:v>235</c:v>
                </c:pt>
                <c:pt idx="4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33-4B67-9256-88D86B28DDAD}"/>
            </c:ext>
          </c:extLst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45930910454393953"/>
          <c:y val="3.390528292555308E-2"/>
          <c:w val="0.42781454838351302"/>
          <c:h val="0.8109072110267318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>
        <c:manualLayout>
          <c:layoutTarget val="inner"/>
          <c:xMode val="edge"/>
          <c:yMode val="edge"/>
          <c:x val="2.0133735140539944E-2"/>
          <c:y val="1.1296011912654868E-2"/>
          <c:w val="0.44902427508054671"/>
          <c:h val="0.7242327017428169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Спортивных: 18 чел.</c:v>
                </c:pt>
                <c:pt idx="1">
                  <c:v>Обучающих: 76 чел.</c:v>
                </c:pt>
                <c:pt idx="2">
                  <c:v>Культурно-досуговых: 238 чел.</c:v>
                </c:pt>
                <c:pt idx="3">
                  <c:v>Конкурсов: 17 чел.</c:v>
                </c:pt>
                <c:pt idx="4">
                  <c:v>Викторин и интерактивных игр: 76 чел.</c:v>
                </c:pt>
                <c:pt idx="5">
                  <c:v>Виртуальных экскурсий: 116 чел.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</c:v>
                </c:pt>
                <c:pt idx="1">
                  <c:v>76</c:v>
                </c:pt>
                <c:pt idx="2">
                  <c:v>438</c:v>
                </c:pt>
                <c:pt idx="3">
                  <c:v>17</c:v>
                </c:pt>
                <c:pt idx="4">
                  <c:v>76</c:v>
                </c:pt>
                <c:pt idx="5">
                  <c:v>116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26C-4B15-B1DA-A0982B67E1C7}"/>
            </c:ext>
          </c:extLst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45930910454393953"/>
          <c:y val="3.390528292555308E-2"/>
          <c:w val="0.42781454838351302"/>
          <c:h val="0.88486852715289699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E77FC5-03B7-4DE1-A5A8-2D1D8D4C066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99BF028-0138-4CDB-B57B-BA9217D93ED5}">
      <dgm:prSet phldrT="[Текст]" custT="1"/>
      <dgm:spPr/>
      <dgm:t>
        <a:bodyPr/>
        <a:lstStyle/>
        <a:p>
          <a:r>
            <a:rPr lang="ru-RU" sz="5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Задачи</a:t>
          </a:r>
          <a:endParaRPr lang="ru-RU" sz="5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DEBDE8-8314-481E-873E-DF5606C951EA}" type="parTrans" cxnId="{4A260614-D0C6-47D1-AADB-591AC2AB348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152774-F4C2-4D40-9E04-E58285F7239C}" type="sibTrans" cxnId="{4A260614-D0C6-47D1-AADB-591AC2AB348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70BCF7-2CC3-4D9B-80F9-B8154C5AFACE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Изменение процесса ежедневного ухода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81764E-B92A-42A9-B9A0-D8924F6D7E8E}" type="parTrans" cxnId="{47996E1D-A721-409F-820F-09C0E4FAC7BA}">
      <dgm:prSet custT="1"/>
      <dgm:spPr/>
      <dgm:t>
        <a:bodyPr/>
        <a:lstStyle/>
        <a:p>
          <a:endParaRPr lang="ru-RU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477E38-AE87-4F17-8B18-6228D98A8F56}" type="sibTrans" cxnId="{47996E1D-A721-409F-820F-09C0E4FAC7BA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C81341-B998-451B-B46F-A3088A16DF29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комфортной жизни в доме-интернате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DC6EF1-90E1-4AC2-A4F8-4E5EEBA10AC6}" type="parTrans" cxnId="{75D1542D-4D9B-4BCC-A613-C6EBD696C825}">
      <dgm:prSet custT="1"/>
      <dgm:spPr/>
      <dgm:t>
        <a:bodyPr/>
        <a:lstStyle/>
        <a:p>
          <a:endParaRPr lang="ru-RU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B5E27E-798E-42B7-ADD2-DE32551B4CE5}" type="sibTrans" cxnId="{75D1542D-4D9B-4BCC-A613-C6EBD696C82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0CEEC9-73B4-432F-B0B2-445C11CA4FF8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Максимальная реабилитация клиентов, организация досуга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109712-C052-4BF9-9FD9-4DEB571DED30}" type="parTrans" cxnId="{339883BB-80E5-48C2-A9F3-0DAAB227959B}">
      <dgm:prSet custT="1"/>
      <dgm:spPr/>
      <dgm:t>
        <a:bodyPr/>
        <a:lstStyle/>
        <a:p>
          <a:endParaRPr lang="ru-RU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96D990-4664-41F6-A03F-970DA70F450E}" type="sibTrans" cxnId="{339883BB-80E5-48C2-A9F3-0DAAB227959B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389274-4FE1-4FDC-9FCE-0C51C6F907C6}" type="pres">
      <dgm:prSet presAssocID="{90E77FC5-03B7-4DE1-A5A8-2D1D8D4C066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1FA35F-70CD-461B-8D8C-7368BA5F2C2A}" type="pres">
      <dgm:prSet presAssocID="{F99BF028-0138-4CDB-B57B-BA9217D93ED5}" presName="root1" presStyleCnt="0"/>
      <dgm:spPr/>
    </dgm:pt>
    <dgm:pt modelId="{4A5252B7-93F4-4A1D-AAEF-515F4825D255}" type="pres">
      <dgm:prSet presAssocID="{F99BF028-0138-4CDB-B57B-BA9217D93ED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F8625A-07A4-4160-947B-FEF95DC08CEF}" type="pres">
      <dgm:prSet presAssocID="{F99BF028-0138-4CDB-B57B-BA9217D93ED5}" presName="level2hierChild" presStyleCnt="0"/>
      <dgm:spPr/>
    </dgm:pt>
    <dgm:pt modelId="{A003FF0F-B6DC-4BBC-B27C-C421D3084AA6}" type="pres">
      <dgm:prSet presAssocID="{FA81764E-B92A-42A9-B9A0-D8924F6D7E8E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F9EAF6A2-9D56-47C1-BB8B-789FBA4496E0}" type="pres">
      <dgm:prSet presAssocID="{FA81764E-B92A-42A9-B9A0-D8924F6D7E8E}" presName="connTx" presStyleLbl="parChTrans1D2" presStyleIdx="0" presStyleCnt="3"/>
      <dgm:spPr/>
      <dgm:t>
        <a:bodyPr/>
        <a:lstStyle/>
        <a:p>
          <a:endParaRPr lang="ru-RU"/>
        </a:p>
      </dgm:t>
    </dgm:pt>
    <dgm:pt modelId="{00C36EA7-43B1-4D96-A778-A2EB81FDE855}" type="pres">
      <dgm:prSet presAssocID="{DD70BCF7-2CC3-4D9B-80F9-B8154C5AFACE}" presName="root2" presStyleCnt="0"/>
      <dgm:spPr/>
    </dgm:pt>
    <dgm:pt modelId="{DA32E57E-E889-4E46-B41D-B989B17617E3}" type="pres">
      <dgm:prSet presAssocID="{DD70BCF7-2CC3-4D9B-80F9-B8154C5AFACE}" presName="LevelTwoTextNode" presStyleLbl="node2" presStyleIdx="0" presStyleCnt="3" custScaleX="2565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8736F4-0C02-47AC-8161-9CB6FF38C817}" type="pres">
      <dgm:prSet presAssocID="{DD70BCF7-2CC3-4D9B-80F9-B8154C5AFACE}" presName="level3hierChild" presStyleCnt="0"/>
      <dgm:spPr/>
    </dgm:pt>
    <dgm:pt modelId="{1F4763F6-83A0-43A2-B7B9-479439902190}" type="pres">
      <dgm:prSet presAssocID="{E1DC6EF1-90E1-4AC2-A4F8-4E5EEBA10AC6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2DA022A4-188D-4735-8A92-8139F2A617D0}" type="pres">
      <dgm:prSet presAssocID="{E1DC6EF1-90E1-4AC2-A4F8-4E5EEBA10AC6}" presName="connTx" presStyleLbl="parChTrans1D2" presStyleIdx="1" presStyleCnt="3"/>
      <dgm:spPr/>
      <dgm:t>
        <a:bodyPr/>
        <a:lstStyle/>
        <a:p>
          <a:endParaRPr lang="ru-RU"/>
        </a:p>
      </dgm:t>
    </dgm:pt>
    <dgm:pt modelId="{10078D3C-A10F-4C3F-9A16-2ADEF2431B4E}" type="pres">
      <dgm:prSet presAssocID="{B0C81341-B998-451B-B46F-A3088A16DF29}" presName="root2" presStyleCnt="0"/>
      <dgm:spPr/>
    </dgm:pt>
    <dgm:pt modelId="{90491E93-B4B0-435B-B8D7-2F72027CE0E1}" type="pres">
      <dgm:prSet presAssocID="{B0C81341-B998-451B-B46F-A3088A16DF29}" presName="LevelTwoTextNode" presStyleLbl="node2" presStyleIdx="1" presStyleCnt="3" custScaleX="2565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793394-323A-43FD-837B-FD199CF0CB9B}" type="pres">
      <dgm:prSet presAssocID="{B0C81341-B998-451B-B46F-A3088A16DF29}" presName="level3hierChild" presStyleCnt="0"/>
      <dgm:spPr/>
    </dgm:pt>
    <dgm:pt modelId="{58AB0C06-775A-4F04-B362-1074AD436A8A}" type="pres">
      <dgm:prSet presAssocID="{3B109712-C052-4BF9-9FD9-4DEB571DED30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03274807-0A1E-421B-8028-64FF3CB29820}" type="pres">
      <dgm:prSet presAssocID="{3B109712-C052-4BF9-9FD9-4DEB571DED30}" presName="connTx" presStyleLbl="parChTrans1D2" presStyleIdx="2" presStyleCnt="3"/>
      <dgm:spPr/>
      <dgm:t>
        <a:bodyPr/>
        <a:lstStyle/>
        <a:p>
          <a:endParaRPr lang="ru-RU"/>
        </a:p>
      </dgm:t>
    </dgm:pt>
    <dgm:pt modelId="{52D4EDDD-4DE8-46A4-99E7-FEACA744B8AD}" type="pres">
      <dgm:prSet presAssocID="{8D0CEEC9-73B4-432F-B0B2-445C11CA4FF8}" presName="root2" presStyleCnt="0"/>
      <dgm:spPr/>
    </dgm:pt>
    <dgm:pt modelId="{36E123F5-70AC-4D37-8FF1-D21449284A75}" type="pres">
      <dgm:prSet presAssocID="{8D0CEEC9-73B4-432F-B0B2-445C11CA4FF8}" presName="LevelTwoTextNode" presStyleLbl="node2" presStyleIdx="2" presStyleCnt="3" custScaleX="260880" custLinFactNeighborX="-2154" custLinFactNeighborY="-3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347F26-6FE9-487A-91AC-BCAB9B95262B}" type="pres">
      <dgm:prSet presAssocID="{8D0CEEC9-73B4-432F-B0B2-445C11CA4FF8}" presName="level3hierChild" presStyleCnt="0"/>
      <dgm:spPr/>
    </dgm:pt>
  </dgm:ptLst>
  <dgm:cxnLst>
    <dgm:cxn modelId="{75D1542D-4D9B-4BCC-A613-C6EBD696C825}" srcId="{F99BF028-0138-4CDB-B57B-BA9217D93ED5}" destId="{B0C81341-B998-451B-B46F-A3088A16DF29}" srcOrd="1" destOrd="0" parTransId="{E1DC6EF1-90E1-4AC2-A4F8-4E5EEBA10AC6}" sibTransId="{76B5E27E-798E-42B7-ADD2-DE32551B4CE5}"/>
    <dgm:cxn modelId="{1F2D021C-1A11-4645-915C-1DB950ACF23A}" type="presOf" srcId="{90E77FC5-03B7-4DE1-A5A8-2D1D8D4C0662}" destId="{89389274-4FE1-4FDC-9FCE-0C51C6F907C6}" srcOrd="0" destOrd="0" presId="urn:microsoft.com/office/officeart/2008/layout/HorizontalMultiLevelHierarchy"/>
    <dgm:cxn modelId="{9BA9D5DE-52FF-4059-AFFD-C41F05233D3D}" type="presOf" srcId="{3B109712-C052-4BF9-9FD9-4DEB571DED30}" destId="{58AB0C06-775A-4F04-B362-1074AD436A8A}" srcOrd="0" destOrd="0" presId="urn:microsoft.com/office/officeart/2008/layout/HorizontalMultiLevelHierarchy"/>
    <dgm:cxn modelId="{53B43785-08E4-4E67-9492-2CBD0BBF4D68}" type="presOf" srcId="{DD70BCF7-2CC3-4D9B-80F9-B8154C5AFACE}" destId="{DA32E57E-E889-4E46-B41D-B989B17617E3}" srcOrd="0" destOrd="0" presId="urn:microsoft.com/office/officeart/2008/layout/HorizontalMultiLevelHierarchy"/>
    <dgm:cxn modelId="{26B81561-520E-4EAA-9494-9851CF98030E}" type="presOf" srcId="{3B109712-C052-4BF9-9FD9-4DEB571DED30}" destId="{03274807-0A1E-421B-8028-64FF3CB29820}" srcOrd="1" destOrd="0" presId="urn:microsoft.com/office/officeart/2008/layout/HorizontalMultiLevelHierarchy"/>
    <dgm:cxn modelId="{339883BB-80E5-48C2-A9F3-0DAAB227959B}" srcId="{F99BF028-0138-4CDB-B57B-BA9217D93ED5}" destId="{8D0CEEC9-73B4-432F-B0B2-445C11CA4FF8}" srcOrd="2" destOrd="0" parTransId="{3B109712-C052-4BF9-9FD9-4DEB571DED30}" sibTransId="{5496D990-4664-41F6-A03F-970DA70F450E}"/>
    <dgm:cxn modelId="{05845C26-550E-47D8-9727-7A31280CAC09}" type="presOf" srcId="{B0C81341-B998-451B-B46F-A3088A16DF29}" destId="{90491E93-B4B0-435B-B8D7-2F72027CE0E1}" srcOrd="0" destOrd="0" presId="urn:microsoft.com/office/officeart/2008/layout/HorizontalMultiLevelHierarchy"/>
    <dgm:cxn modelId="{B75CA15B-31A0-4506-9CE2-8DA45225A725}" type="presOf" srcId="{F99BF028-0138-4CDB-B57B-BA9217D93ED5}" destId="{4A5252B7-93F4-4A1D-AAEF-515F4825D255}" srcOrd="0" destOrd="0" presId="urn:microsoft.com/office/officeart/2008/layout/HorizontalMultiLevelHierarchy"/>
    <dgm:cxn modelId="{47996E1D-A721-409F-820F-09C0E4FAC7BA}" srcId="{F99BF028-0138-4CDB-B57B-BA9217D93ED5}" destId="{DD70BCF7-2CC3-4D9B-80F9-B8154C5AFACE}" srcOrd="0" destOrd="0" parTransId="{FA81764E-B92A-42A9-B9A0-D8924F6D7E8E}" sibTransId="{A2477E38-AE87-4F17-8B18-6228D98A8F56}"/>
    <dgm:cxn modelId="{9A388B78-0B27-4B56-A488-E021AF57C0A6}" type="presOf" srcId="{E1DC6EF1-90E1-4AC2-A4F8-4E5EEBA10AC6}" destId="{2DA022A4-188D-4735-8A92-8139F2A617D0}" srcOrd="1" destOrd="0" presId="urn:microsoft.com/office/officeart/2008/layout/HorizontalMultiLevelHierarchy"/>
    <dgm:cxn modelId="{4A260614-D0C6-47D1-AADB-591AC2AB3483}" srcId="{90E77FC5-03B7-4DE1-A5A8-2D1D8D4C0662}" destId="{F99BF028-0138-4CDB-B57B-BA9217D93ED5}" srcOrd="0" destOrd="0" parTransId="{D0DEBDE8-8314-481E-873E-DF5606C951EA}" sibTransId="{46152774-F4C2-4D40-9E04-E58285F7239C}"/>
    <dgm:cxn modelId="{88C2D851-4797-461B-9E41-E7EEA7A5506E}" type="presOf" srcId="{FA81764E-B92A-42A9-B9A0-D8924F6D7E8E}" destId="{A003FF0F-B6DC-4BBC-B27C-C421D3084AA6}" srcOrd="0" destOrd="0" presId="urn:microsoft.com/office/officeart/2008/layout/HorizontalMultiLevelHierarchy"/>
    <dgm:cxn modelId="{D626FF3F-E7D5-4376-B820-BD695C538B54}" type="presOf" srcId="{E1DC6EF1-90E1-4AC2-A4F8-4E5EEBA10AC6}" destId="{1F4763F6-83A0-43A2-B7B9-479439902190}" srcOrd="0" destOrd="0" presId="urn:microsoft.com/office/officeart/2008/layout/HorizontalMultiLevelHierarchy"/>
    <dgm:cxn modelId="{4899E269-E250-4736-A826-84A1EED9E8E1}" type="presOf" srcId="{8D0CEEC9-73B4-432F-B0B2-445C11CA4FF8}" destId="{36E123F5-70AC-4D37-8FF1-D21449284A75}" srcOrd="0" destOrd="0" presId="urn:microsoft.com/office/officeart/2008/layout/HorizontalMultiLevelHierarchy"/>
    <dgm:cxn modelId="{78CF4683-2627-4692-8C32-CE6422E4C7C4}" type="presOf" srcId="{FA81764E-B92A-42A9-B9A0-D8924F6D7E8E}" destId="{F9EAF6A2-9D56-47C1-BB8B-789FBA4496E0}" srcOrd="1" destOrd="0" presId="urn:microsoft.com/office/officeart/2008/layout/HorizontalMultiLevelHierarchy"/>
    <dgm:cxn modelId="{474FFDC7-E9BA-4253-BD1B-6DBA33B4B33C}" type="presParOf" srcId="{89389274-4FE1-4FDC-9FCE-0C51C6F907C6}" destId="{6A1FA35F-70CD-461B-8D8C-7368BA5F2C2A}" srcOrd="0" destOrd="0" presId="urn:microsoft.com/office/officeart/2008/layout/HorizontalMultiLevelHierarchy"/>
    <dgm:cxn modelId="{801AED1C-03E3-42CF-AD79-8F01F9C2751F}" type="presParOf" srcId="{6A1FA35F-70CD-461B-8D8C-7368BA5F2C2A}" destId="{4A5252B7-93F4-4A1D-AAEF-515F4825D255}" srcOrd="0" destOrd="0" presId="urn:microsoft.com/office/officeart/2008/layout/HorizontalMultiLevelHierarchy"/>
    <dgm:cxn modelId="{0D919C53-33FC-4DAE-A4AA-E055A44190D7}" type="presParOf" srcId="{6A1FA35F-70CD-461B-8D8C-7368BA5F2C2A}" destId="{4FF8625A-07A4-4160-947B-FEF95DC08CEF}" srcOrd="1" destOrd="0" presId="urn:microsoft.com/office/officeart/2008/layout/HorizontalMultiLevelHierarchy"/>
    <dgm:cxn modelId="{55995377-4524-4609-A604-43A4F57D52FD}" type="presParOf" srcId="{4FF8625A-07A4-4160-947B-FEF95DC08CEF}" destId="{A003FF0F-B6DC-4BBC-B27C-C421D3084AA6}" srcOrd="0" destOrd="0" presId="urn:microsoft.com/office/officeart/2008/layout/HorizontalMultiLevelHierarchy"/>
    <dgm:cxn modelId="{1AB5234D-E099-42B7-BBCC-17A7ABFAB32D}" type="presParOf" srcId="{A003FF0F-B6DC-4BBC-B27C-C421D3084AA6}" destId="{F9EAF6A2-9D56-47C1-BB8B-789FBA4496E0}" srcOrd="0" destOrd="0" presId="urn:microsoft.com/office/officeart/2008/layout/HorizontalMultiLevelHierarchy"/>
    <dgm:cxn modelId="{F126D3FF-5B1E-4475-B4F3-513393349732}" type="presParOf" srcId="{4FF8625A-07A4-4160-947B-FEF95DC08CEF}" destId="{00C36EA7-43B1-4D96-A778-A2EB81FDE855}" srcOrd="1" destOrd="0" presId="urn:microsoft.com/office/officeart/2008/layout/HorizontalMultiLevelHierarchy"/>
    <dgm:cxn modelId="{D441E96F-7338-4E6A-952E-4F44068C6E85}" type="presParOf" srcId="{00C36EA7-43B1-4D96-A778-A2EB81FDE855}" destId="{DA32E57E-E889-4E46-B41D-B989B17617E3}" srcOrd="0" destOrd="0" presId="urn:microsoft.com/office/officeart/2008/layout/HorizontalMultiLevelHierarchy"/>
    <dgm:cxn modelId="{10E12024-B1D8-4914-827F-C799C91C627D}" type="presParOf" srcId="{00C36EA7-43B1-4D96-A778-A2EB81FDE855}" destId="{258736F4-0C02-47AC-8161-9CB6FF38C817}" srcOrd="1" destOrd="0" presId="urn:microsoft.com/office/officeart/2008/layout/HorizontalMultiLevelHierarchy"/>
    <dgm:cxn modelId="{D9D57623-C0CF-4F46-B8DF-E7EDC0DC4414}" type="presParOf" srcId="{4FF8625A-07A4-4160-947B-FEF95DC08CEF}" destId="{1F4763F6-83A0-43A2-B7B9-479439902190}" srcOrd="2" destOrd="0" presId="urn:microsoft.com/office/officeart/2008/layout/HorizontalMultiLevelHierarchy"/>
    <dgm:cxn modelId="{525E0EF0-5018-4F1F-AC47-48CC87F1D940}" type="presParOf" srcId="{1F4763F6-83A0-43A2-B7B9-479439902190}" destId="{2DA022A4-188D-4735-8A92-8139F2A617D0}" srcOrd="0" destOrd="0" presId="urn:microsoft.com/office/officeart/2008/layout/HorizontalMultiLevelHierarchy"/>
    <dgm:cxn modelId="{0507D1B5-611B-4560-8806-8B3DB6052CF6}" type="presParOf" srcId="{4FF8625A-07A4-4160-947B-FEF95DC08CEF}" destId="{10078D3C-A10F-4C3F-9A16-2ADEF2431B4E}" srcOrd="3" destOrd="0" presId="urn:microsoft.com/office/officeart/2008/layout/HorizontalMultiLevelHierarchy"/>
    <dgm:cxn modelId="{0B2B7712-1094-46A2-8449-D878129D4069}" type="presParOf" srcId="{10078D3C-A10F-4C3F-9A16-2ADEF2431B4E}" destId="{90491E93-B4B0-435B-B8D7-2F72027CE0E1}" srcOrd="0" destOrd="0" presId="urn:microsoft.com/office/officeart/2008/layout/HorizontalMultiLevelHierarchy"/>
    <dgm:cxn modelId="{6ECA3840-0A94-4C1F-98CE-25498D820B04}" type="presParOf" srcId="{10078D3C-A10F-4C3F-9A16-2ADEF2431B4E}" destId="{2B793394-323A-43FD-837B-FD199CF0CB9B}" srcOrd="1" destOrd="0" presId="urn:microsoft.com/office/officeart/2008/layout/HorizontalMultiLevelHierarchy"/>
    <dgm:cxn modelId="{E64F6DC2-0113-49A8-8636-E7B3C7EF9202}" type="presParOf" srcId="{4FF8625A-07A4-4160-947B-FEF95DC08CEF}" destId="{58AB0C06-775A-4F04-B362-1074AD436A8A}" srcOrd="4" destOrd="0" presId="urn:microsoft.com/office/officeart/2008/layout/HorizontalMultiLevelHierarchy"/>
    <dgm:cxn modelId="{F77E5C23-A092-4CD6-A3DA-7EBD95384E90}" type="presParOf" srcId="{58AB0C06-775A-4F04-B362-1074AD436A8A}" destId="{03274807-0A1E-421B-8028-64FF3CB29820}" srcOrd="0" destOrd="0" presId="urn:microsoft.com/office/officeart/2008/layout/HorizontalMultiLevelHierarchy"/>
    <dgm:cxn modelId="{7B3F1828-F0E6-497D-AB22-D36EE3F413E7}" type="presParOf" srcId="{4FF8625A-07A4-4160-947B-FEF95DC08CEF}" destId="{52D4EDDD-4DE8-46A4-99E7-FEACA744B8AD}" srcOrd="5" destOrd="0" presId="urn:microsoft.com/office/officeart/2008/layout/HorizontalMultiLevelHierarchy"/>
    <dgm:cxn modelId="{E90C9EF6-4A16-4FE1-8C81-329D086DB22A}" type="presParOf" srcId="{52D4EDDD-4DE8-46A4-99E7-FEACA744B8AD}" destId="{36E123F5-70AC-4D37-8FF1-D21449284A75}" srcOrd="0" destOrd="0" presId="urn:microsoft.com/office/officeart/2008/layout/HorizontalMultiLevelHierarchy"/>
    <dgm:cxn modelId="{403503C2-0248-4CB6-9BC6-3651612CCB11}" type="presParOf" srcId="{52D4EDDD-4DE8-46A4-99E7-FEACA744B8AD}" destId="{38347F26-6FE9-487A-91AC-BCAB9B95262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9DD5FB-667F-43B7-B1AA-44DD187F933E}" type="doc">
      <dgm:prSet loTypeId="urn:microsoft.com/office/officeart/2005/8/layout/default#1" loCatId="list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56918B5E-62C3-43F1-AEF5-E5D3C543A9FE}">
      <dgm:prSet phldrT="[Текст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Умывальники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для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инвалидов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FD21A2-3A1F-4A00-B94F-48CC00E4371E}" type="parTrans" cxnId="{F4115B14-F4DE-4988-A512-10C90BE20C89}">
      <dgm:prSet/>
      <dgm:spPr/>
      <dgm:t>
        <a:bodyPr/>
        <a:lstStyle/>
        <a:p>
          <a:endParaRPr lang="ru-RU"/>
        </a:p>
      </dgm:t>
    </dgm:pt>
    <dgm:pt modelId="{260D07B5-26C8-42EC-9BE3-6DCC41069C79}" type="sibTrans" cxnId="{F4115B14-F4DE-4988-A512-10C90BE20C89}">
      <dgm:prSet/>
      <dgm:spPr/>
      <dgm:t>
        <a:bodyPr/>
        <a:lstStyle/>
        <a:p>
          <a:endParaRPr lang="ru-RU"/>
        </a:p>
      </dgm:t>
    </dgm:pt>
    <dgm:pt modelId="{6699DD6F-6AE5-43DE-873C-B9C62B39B54C}">
      <dgm:prSet phldrT="[Текст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Ванны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для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мытья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головы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F561BC-2C36-47CE-979E-123651EA802A}" type="parTrans" cxnId="{CB2C46D7-6835-4286-88CF-646BC215A8EB}">
      <dgm:prSet/>
      <dgm:spPr/>
      <dgm:t>
        <a:bodyPr/>
        <a:lstStyle/>
        <a:p>
          <a:endParaRPr lang="ru-RU"/>
        </a:p>
      </dgm:t>
    </dgm:pt>
    <dgm:pt modelId="{1CE6CB70-67B2-4D16-9C36-DFCB07175F08}" type="sibTrans" cxnId="{CB2C46D7-6835-4286-88CF-646BC215A8EB}">
      <dgm:prSet/>
      <dgm:spPr/>
      <dgm:t>
        <a:bodyPr/>
        <a:lstStyle/>
        <a:p>
          <a:endParaRPr lang="ru-RU"/>
        </a:p>
      </dgm:t>
    </dgm:pt>
    <dgm:pt modelId="{640B825D-A5A7-4EA7-8FB2-F2CC3DF6C964}">
      <dgm:prSet phldrT="[Текст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Противоскользящие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простын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420FF0-95F3-4456-B2C9-3C1398D7AC6F}" type="parTrans" cxnId="{53364149-0FA3-439A-A068-8058AE881210}">
      <dgm:prSet/>
      <dgm:spPr/>
      <dgm:t>
        <a:bodyPr/>
        <a:lstStyle/>
        <a:p>
          <a:endParaRPr lang="ru-RU"/>
        </a:p>
      </dgm:t>
    </dgm:pt>
    <dgm:pt modelId="{A96E2AF2-2A63-4C11-8231-7260B462FDBF}" type="sibTrans" cxnId="{53364149-0FA3-439A-A068-8058AE881210}">
      <dgm:prSet/>
      <dgm:spPr/>
      <dgm:t>
        <a:bodyPr/>
        <a:lstStyle/>
        <a:p>
          <a:endParaRPr lang="ru-RU"/>
        </a:p>
      </dgm:t>
    </dgm:pt>
    <dgm:pt modelId="{176E6BD9-2783-473D-907F-8D96C5834E36}">
      <dgm:prSet phldrT="[Текст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Клиновидные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подушки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9FF37D-0907-4C1D-B12D-F4ACE9FE34CC}" type="parTrans" cxnId="{46921074-3EA7-4424-A5E1-ADC151704B81}">
      <dgm:prSet/>
      <dgm:spPr/>
      <dgm:t>
        <a:bodyPr/>
        <a:lstStyle/>
        <a:p>
          <a:endParaRPr lang="ru-RU"/>
        </a:p>
      </dgm:t>
    </dgm:pt>
    <dgm:pt modelId="{A527C8F6-5FC2-45C8-B578-3CAEB8C9678D}" type="sibTrans" cxnId="{46921074-3EA7-4424-A5E1-ADC151704B81}">
      <dgm:prSet/>
      <dgm:spPr/>
      <dgm:t>
        <a:bodyPr/>
        <a:lstStyle/>
        <a:p>
          <a:endParaRPr lang="ru-RU"/>
        </a:p>
      </dgm:t>
    </dgm:pt>
    <dgm:pt modelId="{18A36A46-A75F-4DA8-BB8E-4F42E8E05799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омбинезоны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для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прогулок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маломобильных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клиентов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1936BD-8E23-45CA-8176-962E013418DF}" type="parTrans" cxnId="{45F201BE-2164-4CEB-993E-4DE06906EE5B}">
      <dgm:prSet/>
      <dgm:spPr/>
      <dgm:t>
        <a:bodyPr/>
        <a:lstStyle/>
        <a:p>
          <a:endParaRPr lang="ru-RU"/>
        </a:p>
      </dgm:t>
    </dgm:pt>
    <dgm:pt modelId="{A10A0D9F-14BF-462D-A268-8697252FA336}" type="sibTrans" cxnId="{45F201BE-2164-4CEB-993E-4DE06906EE5B}">
      <dgm:prSet/>
      <dgm:spPr/>
      <dgm:t>
        <a:bodyPr/>
        <a:lstStyle/>
        <a:p>
          <a:endParaRPr lang="ru-RU"/>
        </a:p>
      </dgm:t>
    </dgm:pt>
    <dgm:pt modelId="{B0B0C671-B110-4F3A-A74E-9B3EBAA9D8B9}">
      <dgm:prSet phldrT="[Текст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Гигиенические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средства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для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ухода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3619DF-5C82-43B9-9915-0D26942F124B}" type="parTrans" cxnId="{619CE6CD-E1B6-4000-8B3D-1328FB27D745}">
      <dgm:prSet/>
      <dgm:spPr/>
      <dgm:t>
        <a:bodyPr/>
        <a:lstStyle/>
        <a:p>
          <a:endParaRPr lang="ru-RU"/>
        </a:p>
      </dgm:t>
    </dgm:pt>
    <dgm:pt modelId="{ED2381A0-C8CE-4446-B509-F0C318BDC745}" type="sibTrans" cxnId="{619CE6CD-E1B6-4000-8B3D-1328FB27D745}">
      <dgm:prSet/>
      <dgm:spPr/>
      <dgm:t>
        <a:bodyPr/>
        <a:lstStyle/>
        <a:p>
          <a:endParaRPr lang="ru-RU"/>
        </a:p>
      </dgm:t>
    </dgm:pt>
    <dgm:pt modelId="{1099C9C0-E286-4446-B31A-63D191B0054E}" type="pres">
      <dgm:prSet presAssocID="{109DD5FB-667F-43B7-B1AA-44DD187F933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B32B5F-2515-4BAC-B044-8A27D416DB44}" type="pres">
      <dgm:prSet presAssocID="{56918B5E-62C3-43F1-AEF5-E5D3C543A9FE}" presName="node" presStyleLbl="node1" presStyleIdx="0" presStyleCnt="6" custLinFactNeighborX="-1415" custLinFactNeighborY="1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B6B136-DD7B-40C0-B29B-459BD165D98E}" type="pres">
      <dgm:prSet presAssocID="{260D07B5-26C8-42EC-9BE3-6DCC41069C79}" presName="sibTrans" presStyleCnt="0"/>
      <dgm:spPr/>
    </dgm:pt>
    <dgm:pt modelId="{1BAED65B-942F-44E6-AC1F-FA66F1AA6A2E}" type="pres">
      <dgm:prSet presAssocID="{6699DD6F-6AE5-43DE-873C-B9C62B39B54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7DC45-2258-458C-A784-D23C897DBDBC}" type="pres">
      <dgm:prSet presAssocID="{1CE6CB70-67B2-4D16-9C36-DFCB07175F08}" presName="sibTrans" presStyleCnt="0"/>
      <dgm:spPr/>
    </dgm:pt>
    <dgm:pt modelId="{D9122755-DE84-414F-9CE7-9B1A3294A702}" type="pres">
      <dgm:prSet presAssocID="{640B825D-A5A7-4EA7-8FB2-F2CC3DF6C96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CB9C9A-25D9-41AC-81AB-A2575D7F3185}" type="pres">
      <dgm:prSet presAssocID="{A96E2AF2-2A63-4C11-8231-7260B462FDBF}" presName="sibTrans" presStyleCnt="0"/>
      <dgm:spPr/>
    </dgm:pt>
    <dgm:pt modelId="{03E1F1F7-16CC-4BD0-9DD3-FA86E21CDFC0}" type="pres">
      <dgm:prSet presAssocID="{176E6BD9-2783-473D-907F-8D96C5834E3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921DA4-4504-4319-A5A8-76B4D3C97559}" type="pres">
      <dgm:prSet presAssocID="{A527C8F6-5FC2-45C8-B578-3CAEB8C9678D}" presName="sibTrans" presStyleCnt="0"/>
      <dgm:spPr/>
    </dgm:pt>
    <dgm:pt modelId="{20D429D0-871B-4769-84D4-E6F7300FE30C}" type="pres">
      <dgm:prSet presAssocID="{18A36A46-A75F-4DA8-BB8E-4F42E8E0579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211B3C-74E9-4407-8B0D-464ADBC09A6E}" type="pres">
      <dgm:prSet presAssocID="{A10A0D9F-14BF-462D-A268-8697252FA336}" presName="sibTrans" presStyleCnt="0"/>
      <dgm:spPr/>
    </dgm:pt>
    <dgm:pt modelId="{FA2C67D0-D758-4508-BB25-D0E6EF4DC535}" type="pres">
      <dgm:prSet presAssocID="{B0B0C671-B110-4F3A-A74E-9B3EBAA9D8B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F201BE-2164-4CEB-993E-4DE06906EE5B}" srcId="{109DD5FB-667F-43B7-B1AA-44DD187F933E}" destId="{18A36A46-A75F-4DA8-BB8E-4F42E8E05799}" srcOrd="4" destOrd="0" parTransId="{E61936BD-8E23-45CA-8176-962E013418DF}" sibTransId="{A10A0D9F-14BF-462D-A268-8697252FA336}"/>
    <dgm:cxn modelId="{46921074-3EA7-4424-A5E1-ADC151704B81}" srcId="{109DD5FB-667F-43B7-B1AA-44DD187F933E}" destId="{176E6BD9-2783-473D-907F-8D96C5834E36}" srcOrd="3" destOrd="0" parTransId="{829FF37D-0907-4C1D-B12D-F4ACE9FE34CC}" sibTransId="{A527C8F6-5FC2-45C8-B578-3CAEB8C9678D}"/>
    <dgm:cxn modelId="{F4115B14-F4DE-4988-A512-10C90BE20C89}" srcId="{109DD5FB-667F-43B7-B1AA-44DD187F933E}" destId="{56918B5E-62C3-43F1-AEF5-E5D3C543A9FE}" srcOrd="0" destOrd="0" parTransId="{D6FD21A2-3A1F-4A00-B94F-48CC00E4371E}" sibTransId="{260D07B5-26C8-42EC-9BE3-6DCC41069C79}"/>
    <dgm:cxn modelId="{0160F104-2EA5-470F-BBA5-DCCC639D1C77}" type="presOf" srcId="{640B825D-A5A7-4EA7-8FB2-F2CC3DF6C964}" destId="{D9122755-DE84-414F-9CE7-9B1A3294A702}" srcOrd="0" destOrd="0" presId="urn:microsoft.com/office/officeart/2005/8/layout/default#1"/>
    <dgm:cxn modelId="{619CE6CD-E1B6-4000-8B3D-1328FB27D745}" srcId="{109DD5FB-667F-43B7-B1AA-44DD187F933E}" destId="{B0B0C671-B110-4F3A-A74E-9B3EBAA9D8B9}" srcOrd="5" destOrd="0" parTransId="{BF3619DF-5C82-43B9-9915-0D26942F124B}" sibTransId="{ED2381A0-C8CE-4446-B509-F0C318BDC745}"/>
    <dgm:cxn modelId="{FFFAFC47-8335-4015-9907-42317A59696B}" type="presOf" srcId="{B0B0C671-B110-4F3A-A74E-9B3EBAA9D8B9}" destId="{FA2C67D0-D758-4508-BB25-D0E6EF4DC535}" srcOrd="0" destOrd="0" presId="urn:microsoft.com/office/officeart/2005/8/layout/default#1"/>
    <dgm:cxn modelId="{8A87B15C-1EC8-4019-81BB-86AF9F61A30E}" type="presOf" srcId="{18A36A46-A75F-4DA8-BB8E-4F42E8E05799}" destId="{20D429D0-871B-4769-84D4-E6F7300FE30C}" srcOrd="0" destOrd="0" presId="urn:microsoft.com/office/officeart/2005/8/layout/default#1"/>
    <dgm:cxn modelId="{45CE6E12-6D92-4AC8-A078-E1652EE0F31C}" type="presOf" srcId="{109DD5FB-667F-43B7-B1AA-44DD187F933E}" destId="{1099C9C0-E286-4446-B31A-63D191B0054E}" srcOrd="0" destOrd="0" presId="urn:microsoft.com/office/officeart/2005/8/layout/default#1"/>
    <dgm:cxn modelId="{53364149-0FA3-439A-A068-8058AE881210}" srcId="{109DD5FB-667F-43B7-B1AA-44DD187F933E}" destId="{640B825D-A5A7-4EA7-8FB2-F2CC3DF6C964}" srcOrd="2" destOrd="0" parTransId="{74420FF0-95F3-4456-B2C9-3C1398D7AC6F}" sibTransId="{A96E2AF2-2A63-4C11-8231-7260B462FDBF}"/>
    <dgm:cxn modelId="{F8EA9175-ECA4-47BD-86A3-B9AAA2199343}" type="presOf" srcId="{56918B5E-62C3-43F1-AEF5-E5D3C543A9FE}" destId="{79B32B5F-2515-4BAC-B044-8A27D416DB44}" srcOrd="0" destOrd="0" presId="urn:microsoft.com/office/officeart/2005/8/layout/default#1"/>
    <dgm:cxn modelId="{9FE4A6FB-34DF-4104-9FF3-FE2D0B13EEDC}" type="presOf" srcId="{6699DD6F-6AE5-43DE-873C-B9C62B39B54C}" destId="{1BAED65B-942F-44E6-AC1F-FA66F1AA6A2E}" srcOrd="0" destOrd="0" presId="urn:microsoft.com/office/officeart/2005/8/layout/default#1"/>
    <dgm:cxn modelId="{CB2C46D7-6835-4286-88CF-646BC215A8EB}" srcId="{109DD5FB-667F-43B7-B1AA-44DD187F933E}" destId="{6699DD6F-6AE5-43DE-873C-B9C62B39B54C}" srcOrd="1" destOrd="0" parTransId="{03F561BC-2C36-47CE-979E-123651EA802A}" sibTransId="{1CE6CB70-67B2-4D16-9C36-DFCB07175F08}"/>
    <dgm:cxn modelId="{C8CBC2E1-6D1F-4B77-9BE8-66EB4A9DD8E1}" type="presOf" srcId="{176E6BD9-2783-473D-907F-8D96C5834E36}" destId="{03E1F1F7-16CC-4BD0-9DD3-FA86E21CDFC0}" srcOrd="0" destOrd="0" presId="urn:microsoft.com/office/officeart/2005/8/layout/default#1"/>
    <dgm:cxn modelId="{46C69888-27B4-4788-8C8B-573003A0DFDB}" type="presParOf" srcId="{1099C9C0-E286-4446-B31A-63D191B0054E}" destId="{79B32B5F-2515-4BAC-B044-8A27D416DB44}" srcOrd="0" destOrd="0" presId="urn:microsoft.com/office/officeart/2005/8/layout/default#1"/>
    <dgm:cxn modelId="{8CF836BF-CB0C-41EA-A97D-C54B780BE9E8}" type="presParOf" srcId="{1099C9C0-E286-4446-B31A-63D191B0054E}" destId="{B1B6B136-DD7B-40C0-B29B-459BD165D98E}" srcOrd="1" destOrd="0" presId="urn:microsoft.com/office/officeart/2005/8/layout/default#1"/>
    <dgm:cxn modelId="{FE2A373D-4FB0-4863-B16C-3BC8D0BCCCB4}" type="presParOf" srcId="{1099C9C0-E286-4446-B31A-63D191B0054E}" destId="{1BAED65B-942F-44E6-AC1F-FA66F1AA6A2E}" srcOrd="2" destOrd="0" presId="urn:microsoft.com/office/officeart/2005/8/layout/default#1"/>
    <dgm:cxn modelId="{574B8853-90AE-43B0-8194-130A4D3BFB6A}" type="presParOf" srcId="{1099C9C0-E286-4446-B31A-63D191B0054E}" destId="{1707DC45-2258-458C-A784-D23C897DBDBC}" srcOrd="3" destOrd="0" presId="urn:microsoft.com/office/officeart/2005/8/layout/default#1"/>
    <dgm:cxn modelId="{85FBF940-2933-4A3F-BDA7-4EA7AA6909B7}" type="presParOf" srcId="{1099C9C0-E286-4446-B31A-63D191B0054E}" destId="{D9122755-DE84-414F-9CE7-9B1A3294A702}" srcOrd="4" destOrd="0" presId="urn:microsoft.com/office/officeart/2005/8/layout/default#1"/>
    <dgm:cxn modelId="{B286E41B-8A4D-4CE6-A012-981BFCCD3573}" type="presParOf" srcId="{1099C9C0-E286-4446-B31A-63D191B0054E}" destId="{87CB9C9A-25D9-41AC-81AB-A2575D7F3185}" srcOrd="5" destOrd="0" presId="urn:microsoft.com/office/officeart/2005/8/layout/default#1"/>
    <dgm:cxn modelId="{C35D33A7-D486-46E3-8FB9-FF7115BDD80D}" type="presParOf" srcId="{1099C9C0-E286-4446-B31A-63D191B0054E}" destId="{03E1F1F7-16CC-4BD0-9DD3-FA86E21CDFC0}" srcOrd="6" destOrd="0" presId="urn:microsoft.com/office/officeart/2005/8/layout/default#1"/>
    <dgm:cxn modelId="{E31A5564-071E-4131-B241-EF124B621B2C}" type="presParOf" srcId="{1099C9C0-E286-4446-B31A-63D191B0054E}" destId="{9F921DA4-4504-4319-A5A8-76B4D3C97559}" srcOrd="7" destOrd="0" presId="urn:microsoft.com/office/officeart/2005/8/layout/default#1"/>
    <dgm:cxn modelId="{999249E8-A8DC-41F0-9685-14B2D38DAF2C}" type="presParOf" srcId="{1099C9C0-E286-4446-B31A-63D191B0054E}" destId="{20D429D0-871B-4769-84D4-E6F7300FE30C}" srcOrd="8" destOrd="0" presId="urn:microsoft.com/office/officeart/2005/8/layout/default#1"/>
    <dgm:cxn modelId="{901BA8E3-4F74-4A43-90FE-C09A8D5E0BD4}" type="presParOf" srcId="{1099C9C0-E286-4446-B31A-63D191B0054E}" destId="{C8211B3C-74E9-4407-8B0D-464ADBC09A6E}" srcOrd="9" destOrd="0" presId="urn:microsoft.com/office/officeart/2005/8/layout/default#1"/>
    <dgm:cxn modelId="{847C0CE7-5C6F-48FD-ABC9-899683B59D17}" type="presParOf" srcId="{1099C9C0-E286-4446-B31A-63D191B0054E}" destId="{FA2C67D0-D758-4508-BB25-D0E6EF4DC535}" srcOrd="10" destOrd="0" presId="urn:microsoft.com/office/officeart/2005/8/layout/default#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583377-C386-4CCE-992E-37F278B6A6F5}" type="doc">
      <dgm:prSet loTypeId="urn:microsoft.com/office/officeart/2005/8/layout/vList2" loCatId="list" qsTypeId="urn:microsoft.com/office/officeart/2005/8/quickstyle/3d2" qsCatId="3D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EF10A85D-202C-40A3-AE75-14D1E762FB03}">
      <dgm:prSet phldrT="[Текст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Душевное равновесие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(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стабилизация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психо-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эмоционального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психологического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состояния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адаптация к новым условиям жизни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216CB9-6CEE-4986-82B8-993E2D306BA1}" type="parTrans" cxnId="{F7094D58-E224-410A-8257-3204AF6C011D}">
      <dgm:prSet/>
      <dgm:spPr/>
      <dgm:t>
        <a:bodyPr/>
        <a:lstStyle/>
        <a:p>
          <a:endParaRPr lang="ru-RU"/>
        </a:p>
      </dgm:t>
    </dgm:pt>
    <dgm:pt modelId="{6C578BED-C1A6-4A14-9623-831CC11221B8}" type="sibTrans" cxnId="{F7094D58-E224-410A-8257-3204AF6C011D}">
      <dgm:prSet/>
      <dgm:spPr/>
      <dgm:t>
        <a:bodyPr/>
        <a:lstStyle/>
        <a:p>
          <a:endParaRPr lang="ru-RU"/>
        </a:p>
      </dgm:t>
    </dgm:pt>
    <dgm:pt modelId="{1640A3DB-98EC-493B-854F-C575E3AD47A7}">
      <dgm:prSet phldrT="[Текст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Мир позитива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(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улучшение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коммуникативных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навыков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предупреждение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урегулирование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конфликтных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ситуаций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4F7843-3119-48E3-A833-5436E39D7929}" type="parTrans" cxnId="{D5CEF2D8-EB6B-4B34-9260-B3292AD10411}">
      <dgm:prSet/>
      <dgm:spPr/>
      <dgm:t>
        <a:bodyPr/>
        <a:lstStyle/>
        <a:p>
          <a:endParaRPr lang="ru-RU"/>
        </a:p>
      </dgm:t>
    </dgm:pt>
    <dgm:pt modelId="{CAC7C7C6-BC0A-44B0-9391-FA3CAD7ECCAA}" type="sibTrans" cxnId="{D5CEF2D8-EB6B-4B34-9260-B3292AD10411}">
      <dgm:prSet/>
      <dgm:spPr/>
      <dgm:t>
        <a:bodyPr/>
        <a:lstStyle/>
        <a:p>
          <a:endParaRPr lang="ru-RU"/>
        </a:p>
      </dgm:t>
    </dgm:pt>
    <dgm:pt modelId="{AB058C0F-87B5-4C90-B554-0874E17A71D1}" type="pres">
      <dgm:prSet presAssocID="{96583377-C386-4CCE-992E-37F278B6A6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C64590-04A3-4AB8-BE11-BC7CD55A0B3F}" type="pres">
      <dgm:prSet presAssocID="{EF10A85D-202C-40A3-AE75-14D1E762FB03}" presName="parentText" presStyleLbl="node1" presStyleIdx="0" presStyleCnt="2" custLinFactNeighborX="-2900" custLinFactNeighborY="-1473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43DD4-D26F-469D-BC8B-33FBD86BD58F}" type="pres">
      <dgm:prSet presAssocID="{6C578BED-C1A6-4A14-9623-831CC11221B8}" presName="spacer" presStyleCnt="0"/>
      <dgm:spPr/>
    </dgm:pt>
    <dgm:pt modelId="{9E85C21E-1E86-40F5-AE9F-A05B4DCA49D8}" type="pres">
      <dgm:prSet presAssocID="{1640A3DB-98EC-493B-854F-C575E3AD47A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52330E-ED19-493D-85CC-8F58EC62C844}" type="presOf" srcId="{EF10A85D-202C-40A3-AE75-14D1E762FB03}" destId="{8FC64590-04A3-4AB8-BE11-BC7CD55A0B3F}" srcOrd="0" destOrd="0" presId="urn:microsoft.com/office/officeart/2005/8/layout/vList2"/>
    <dgm:cxn modelId="{D5CEF2D8-EB6B-4B34-9260-B3292AD10411}" srcId="{96583377-C386-4CCE-992E-37F278B6A6F5}" destId="{1640A3DB-98EC-493B-854F-C575E3AD47A7}" srcOrd="1" destOrd="0" parTransId="{594F7843-3119-48E3-A833-5436E39D7929}" sibTransId="{CAC7C7C6-BC0A-44B0-9391-FA3CAD7ECCAA}"/>
    <dgm:cxn modelId="{F7094D58-E224-410A-8257-3204AF6C011D}" srcId="{96583377-C386-4CCE-992E-37F278B6A6F5}" destId="{EF10A85D-202C-40A3-AE75-14D1E762FB03}" srcOrd="0" destOrd="0" parTransId="{73216CB9-6CEE-4986-82B8-993E2D306BA1}" sibTransId="{6C578BED-C1A6-4A14-9623-831CC11221B8}"/>
    <dgm:cxn modelId="{3FE5B5D7-CD41-4649-826F-6871AA68EACD}" type="presOf" srcId="{1640A3DB-98EC-493B-854F-C575E3AD47A7}" destId="{9E85C21E-1E86-40F5-AE9F-A05B4DCA49D8}" srcOrd="0" destOrd="0" presId="urn:microsoft.com/office/officeart/2005/8/layout/vList2"/>
    <dgm:cxn modelId="{C16B4C80-0BF7-44B1-BD04-DA8FA47A03DF}" type="presOf" srcId="{96583377-C386-4CCE-992E-37F278B6A6F5}" destId="{AB058C0F-87B5-4C90-B554-0874E17A71D1}" srcOrd="0" destOrd="0" presId="urn:microsoft.com/office/officeart/2005/8/layout/vList2"/>
    <dgm:cxn modelId="{CEE37268-FE03-46DB-AF57-9724803FFBDF}" type="presParOf" srcId="{AB058C0F-87B5-4C90-B554-0874E17A71D1}" destId="{8FC64590-04A3-4AB8-BE11-BC7CD55A0B3F}" srcOrd="0" destOrd="0" presId="urn:microsoft.com/office/officeart/2005/8/layout/vList2"/>
    <dgm:cxn modelId="{1F292FE8-0B88-4AA9-8F30-766DDC4DD8A9}" type="presParOf" srcId="{AB058C0F-87B5-4C90-B554-0874E17A71D1}" destId="{0AE43DD4-D26F-469D-BC8B-33FBD86BD58F}" srcOrd="1" destOrd="0" presId="urn:microsoft.com/office/officeart/2005/8/layout/vList2"/>
    <dgm:cxn modelId="{69545925-313A-4DED-BAAB-DABF720615C0}" type="presParOf" srcId="{AB058C0F-87B5-4C90-B554-0874E17A71D1}" destId="{9E85C21E-1E86-40F5-AE9F-A05B4DCA49D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AFF2EA-744B-4272-B2DE-6D98BAADA937}" type="doc">
      <dgm:prSet loTypeId="urn:microsoft.com/office/officeart/2005/8/layout/default#2" loCatId="list" qsTypeId="urn:microsoft.com/office/officeart/2005/8/quickstyle/3d2" qsCatId="3D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E1CBCADE-D334-460A-A472-6F336E4E0A70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мероприятий социального проекта «Активное долголетие»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366ED3-6EFC-468F-B627-692F79FFC3E9}" type="parTrans" cxnId="{9E2B9C39-9F16-418A-A7F1-670AE42F1727}">
      <dgm:prSet/>
      <dgm:spPr/>
      <dgm:t>
        <a:bodyPr/>
        <a:lstStyle/>
        <a:p>
          <a:endParaRPr lang="ru-RU"/>
        </a:p>
      </dgm:t>
    </dgm:pt>
    <dgm:pt modelId="{C4269817-EAB3-4434-944C-6824DAC2BE3A}" type="sibTrans" cxnId="{9E2B9C39-9F16-418A-A7F1-670AE42F1727}">
      <dgm:prSet/>
      <dgm:spPr/>
      <dgm:t>
        <a:bodyPr/>
        <a:lstStyle/>
        <a:p>
          <a:endParaRPr lang="ru-RU"/>
        </a:p>
      </dgm:t>
    </dgm:pt>
    <dgm:pt modelId="{D363E60E-18F1-4AA5-8400-8E239ECECE23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Улучшение качества оказываемых услуг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50E523-74A4-4C59-818A-C4DBD100456E}" type="parTrans" cxnId="{D0B8592E-E800-49DF-AE92-B2DF454E381D}">
      <dgm:prSet/>
      <dgm:spPr/>
      <dgm:t>
        <a:bodyPr/>
        <a:lstStyle/>
        <a:p>
          <a:endParaRPr lang="ru-RU"/>
        </a:p>
      </dgm:t>
    </dgm:pt>
    <dgm:pt modelId="{2B13808B-E74E-414F-BE81-281211AAD746}" type="sibTrans" cxnId="{D0B8592E-E800-49DF-AE92-B2DF454E381D}">
      <dgm:prSet/>
      <dgm:spPr/>
      <dgm:t>
        <a:bodyPr/>
        <a:lstStyle/>
        <a:p>
          <a:endParaRPr lang="ru-RU"/>
        </a:p>
      </dgm:t>
    </dgm:pt>
    <dgm:pt modelId="{D8A092F3-D859-484E-9B89-80C51ACE04AA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Ремонт системы верхнего освещения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A8D0-3AEA-4509-B332-33FF01FFDD80}" type="parTrans" cxnId="{998678CE-66E1-4607-B3C8-0D752688999B}">
      <dgm:prSet/>
      <dgm:spPr/>
      <dgm:t>
        <a:bodyPr/>
        <a:lstStyle/>
        <a:p>
          <a:endParaRPr lang="ru-RU"/>
        </a:p>
      </dgm:t>
    </dgm:pt>
    <dgm:pt modelId="{D2128203-4CB3-43D7-AC31-ED60F42E6808}" type="sibTrans" cxnId="{998678CE-66E1-4607-B3C8-0D752688999B}">
      <dgm:prSet/>
      <dgm:spPr/>
      <dgm:t>
        <a:bodyPr/>
        <a:lstStyle/>
        <a:p>
          <a:endParaRPr lang="ru-RU"/>
        </a:p>
      </dgm:t>
    </dgm:pt>
    <dgm:pt modelId="{1EE93C35-7F8B-42DD-9B39-1E15B2D3BAC7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Ремонт комнат для проживания и мест общего пользования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9BA37E-179F-46D4-9EBC-7E6592B9B9B7}" type="parTrans" cxnId="{58CA10E6-C29D-49F5-809E-C2AD406279CD}">
      <dgm:prSet/>
      <dgm:spPr/>
      <dgm:t>
        <a:bodyPr/>
        <a:lstStyle/>
        <a:p>
          <a:endParaRPr lang="ru-RU"/>
        </a:p>
      </dgm:t>
    </dgm:pt>
    <dgm:pt modelId="{0ED50150-8261-4776-A3A0-FA2E1CB1CF32}" type="sibTrans" cxnId="{58CA10E6-C29D-49F5-809E-C2AD406279CD}">
      <dgm:prSet/>
      <dgm:spPr/>
      <dgm:t>
        <a:bodyPr/>
        <a:lstStyle/>
        <a:p>
          <a:endParaRPr lang="ru-RU"/>
        </a:p>
      </dgm:t>
    </dgm:pt>
    <dgm:pt modelId="{E4B73241-1DC8-48C4-A67C-DAE3B36BDF81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новых форм и методов социального обслуживания клиентов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E3082B-AD72-47EC-97A4-BAA231D6EB3A}" type="parTrans" cxnId="{EDEE382E-9328-4008-8168-B45498039971}">
      <dgm:prSet/>
      <dgm:spPr/>
      <dgm:t>
        <a:bodyPr/>
        <a:lstStyle/>
        <a:p>
          <a:endParaRPr lang="ru-RU"/>
        </a:p>
      </dgm:t>
    </dgm:pt>
    <dgm:pt modelId="{30432879-6C4F-4471-BB63-CA5FDF7366DD}" type="sibTrans" cxnId="{EDEE382E-9328-4008-8168-B45498039971}">
      <dgm:prSet/>
      <dgm:spPr/>
      <dgm:t>
        <a:bodyPr/>
        <a:lstStyle/>
        <a:p>
          <a:endParaRPr lang="ru-RU"/>
        </a:p>
      </dgm:t>
    </dgm:pt>
    <dgm:pt modelId="{9E3B1EDA-18E3-44F7-A454-2C2B1B13DF53}" type="pres">
      <dgm:prSet presAssocID="{64AFF2EA-744B-4272-B2DE-6D98BAADA93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76C58E-69DB-4854-9B2C-97DCAD8B7E17}" type="pres">
      <dgm:prSet presAssocID="{E1CBCADE-D334-460A-A472-6F336E4E0A7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C36327-CCB8-40E3-A1AD-D030BFA479ED}" type="pres">
      <dgm:prSet presAssocID="{C4269817-EAB3-4434-944C-6824DAC2BE3A}" presName="sibTrans" presStyleCnt="0"/>
      <dgm:spPr/>
    </dgm:pt>
    <dgm:pt modelId="{6F570669-1DAC-4CBA-B48B-A438ACD9D3B6}" type="pres">
      <dgm:prSet presAssocID="{D363E60E-18F1-4AA5-8400-8E239ECECE2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812616-B1A9-45DB-9E01-F107FC84F83F}" type="pres">
      <dgm:prSet presAssocID="{2B13808B-E74E-414F-BE81-281211AAD746}" presName="sibTrans" presStyleCnt="0"/>
      <dgm:spPr/>
    </dgm:pt>
    <dgm:pt modelId="{F8EB061B-488F-4154-8D86-F26260058AE4}" type="pres">
      <dgm:prSet presAssocID="{D8A092F3-D859-484E-9B89-80C51ACE04AA}" presName="node" presStyleLbl="node1" presStyleIdx="2" presStyleCnt="5" custLinFactNeighborX="583" custLinFactNeighborY="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1DE0F-C7FA-4E00-86EC-89E9CE137286}" type="pres">
      <dgm:prSet presAssocID="{D2128203-4CB3-43D7-AC31-ED60F42E6808}" presName="sibTrans" presStyleCnt="0"/>
      <dgm:spPr/>
    </dgm:pt>
    <dgm:pt modelId="{9980D027-C9D2-48F8-A512-D8DD3F7769A5}" type="pres">
      <dgm:prSet presAssocID="{1EE93C35-7F8B-42DD-9B39-1E15B2D3BAC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556A0-E6B4-4DB4-A1B1-B2360EBB8C46}" type="pres">
      <dgm:prSet presAssocID="{0ED50150-8261-4776-A3A0-FA2E1CB1CF32}" presName="sibTrans" presStyleCnt="0"/>
      <dgm:spPr/>
    </dgm:pt>
    <dgm:pt modelId="{51DCE843-E73E-455B-8F11-B50FBA4AADA9}" type="pres">
      <dgm:prSet presAssocID="{E4B73241-1DC8-48C4-A67C-DAE3B36BDF8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1819AB-DD96-41E7-AE02-A12ED2FCACAB}" type="presOf" srcId="{64AFF2EA-744B-4272-B2DE-6D98BAADA937}" destId="{9E3B1EDA-18E3-44F7-A454-2C2B1B13DF53}" srcOrd="0" destOrd="0" presId="urn:microsoft.com/office/officeart/2005/8/layout/default#2"/>
    <dgm:cxn modelId="{9E2B9C39-9F16-418A-A7F1-670AE42F1727}" srcId="{64AFF2EA-744B-4272-B2DE-6D98BAADA937}" destId="{E1CBCADE-D334-460A-A472-6F336E4E0A70}" srcOrd="0" destOrd="0" parTransId="{3F366ED3-6EFC-468F-B627-692F79FFC3E9}" sibTransId="{C4269817-EAB3-4434-944C-6824DAC2BE3A}"/>
    <dgm:cxn modelId="{58CA10E6-C29D-49F5-809E-C2AD406279CD}" srcId="{64AFF2EA-744B-4272-B2DE-6D98BAADA937}" destId="{1EE93C35-7F8B-42DD-9B39-1E15B2D3BAC7}" srcOrd="3" destOrd="0" parTransId="{239BA37E-179F-46D4-9EBC-7E6592B9B9B7}" sibTransId="{0ED50150-8261-4776-A3A0-FA2E1CB1CF32}"/>
    <dgm:cxn modelId="{998678CE-66E1-4607-B3C8-0D752688999B}" srcId="{64AFF2EA-744B-4272-B2DE-6D98BAADA937}" destId="{D8A092F3-D859-484E-9B89-80C51ACE04AA}" srcOrd="2" destOrd="0" parTransId="{271AA8D0-3AEA-4509-B332-33FF01FFDD80}" sibTransId="{D2128203-4CB3-43D7-AC31-ED60F42E6808}"/>
    <dgm:cxn modelId="{EDEE382E-9328-4008-8168-B45498039971}" srcId="{64AFF2EA-744B-4272-B2DE-6D98BAADA937}" destId="{E4B73241-1DC8-48C4-A67C-DAE3B36BDF81}" srcOrd="4" destOrd="0" parTransId="{9EE3082B-AD72-47EC-97A4-BAA231D6EB3A}" sibTransId="{30432879-6C4F-4471-BB63-CA5FDF7366DD}"/>
    <dgm:cxn modelId="{E274C68E-F8E8-40B0-A06C-1F57C7D3E2D0}" type="presOf" srcId="{1EE93C35-7F8B-42DD-9B39-1E15B2D3BAC7}" destId="{9980D027-C9D2-48F8-A512-D8DD3F7769A5}" srcOrd="0" destOrd="0" presId="urn:microsoft.com/office/officeart/2005/8/layout/default#2"/>
    <dgm:cxn modelId="{D0B8592E-E800-49DF-AE92-B2DF454E381D}" srcId="{64AFF2EA-744B-4272-B2DE-6D98BAADA937}" destId="{D363E60E-18F1-4AA5-8400-8E239ECECE23}" srcOrd="1" destOrd="0" parTransId="{8050E523-74A4-4C59-818A-C4DBD100456E}" sibTransId="{2B13808B-E74E-414F-BE81-281211AAD746}"/>
    <dgm:cxn modelId="{FB6BCFBF-00DE-4707-B623-495B80D11870}" type="presOf" srcId="{D8A092F3-D859-484E-9B89-80C51ACE04AA}" destId="{F8EB061B-488F-4154-8D86-F26260058AE4}" srcOrd="0" destOrd="0" presId="urn:microsoft.com/office/officeart/2005/8/layout/default#2"/>
    <dgm:cxn modelId="{32CB1DCE-1D55-4E09-A86C-43C12C61528A}" type="presOf" srcId="{D363E60E-18F1-4AA5-8400-8E239ECECE23}" destId="{6F570669-1DAC-4CBA-B48B-A438ACD9D3B6}" srcOrd="0" destOrd="0" presId="urn:microsoft.com/office/officeart/2005/8/layout/default#2"/>
    <dgm:cxn modelId="{5954021D-6FAE-4891-AA02-3F63704A5B67}" type="presOf" srcId="{E1CBCADE-D334-460A-A472-6F336E4E0A70}" destId="{7576C58E-69DB-4854-9B2C-97DCAD8B7E17}" srcOrd="0" destOrd="0" presId="urn:microsoft.com/office/officeart/2005/8/layout/default#2"/>
    <dgm:cxn modelId="{0E9B2B34-0004-4C84-8653-9C2BC22AFC49}" type="presOf" srcId="{E4B73241-1DC8-48C4-A67C-DAE3B36BDF81}" destId="{51DCE843-E73E-455B-8F11-B50FBA4AADA9}" srcOrd="0" destOrd="0" presId="urn:microsoft.com/office/officeart/2005/8/layout/default#2"/>
    <dgm:cxn modelId="{3BF923C3-7619-4D6E-95F7-E5ED7740C843}" type="presParOf" srcId="{9E3B1EDA-18E3-44F7-A454-2C2B1B13DF53}" destId="{7576C58E-69DB-4854-9B2C-97DCAD8B7E17}" srcOrd="0" destOrd="0" presId="urn:microsoft.com/office/officeart/2005/8/layout/default#2"/>
    <dgm:cxn modelId="{A5C92209-DB29-4221-AEE0-27118F908FAD}" type="presParOf" srcId="{9E3B1EDA-18E3-44F7-A454-2C2B1B13DF53}" destId="{72C36327-CCB8-40E3-A1AD-D030BFA479ED}" srcOrd="1" destOrd="0" presId="urn:microsoft.com/office/officeart/2005/8/layout/default#2"/>
    <dgm:cxn modelId="{D6BA488F-1CBA-448A-9131-1FD86133022F}" type="presParOf" srcId="{9E3B1EDA-18E3-44F7-A454-2C2B1B13DF53}" destId="{6F570669-1DAC-4CBA-B48B-A438ACD9D3B6}" srcOrd="2" destOrd="0" presId="urn:microsoft.com/office/officeart/2005/8/layout/default#2"/>
    <dgm:cxn modelId="{0F2484AB-7691-488E-8515-BC577CAC3618}" type="presParOf" srcId="{9E3B1EDA-18E3-44F7-A454-2C2B1B13DF53}" destId="{5C812616-B1A9-45DB-9E01-F107FC84F83F}" srcOrd="3" destOrd="0" presId="urn:microsoft.com/office/officeart/2005/8/layout/default#2"/>
    <dgm:cxn modelId="{C035A43D-64F9-438A-8422-BADDA7026E5C}" type="presParOf" srcId="{9E3B1EDA-18E3-44F7-A454-2C2B1B13DF53}" destId="{F8EB061B-488F-4154-8D86-F26260058AE4}" srcOrd="4" destOrd="0" presId="urn:microsoft.com/office/officeart/2005/8/layout/default#2"/>
    <dgm:cxn modelId="{00E3EAA6-5AAD-473B-8D8C-BDAECC1281BC}" type="presParOf" srcId="{9E3B1EDA-18E3-44F7-A454-2C2B1B13DF53}" destId="{44A1DE0F-C7FA-4E00-86EC-89E9CE137286}" srcOrd="5" destOrd="0" presId="urn:microsoft.com/office/officeart/2005/8/layout/default#2"/>
    <dgm:cxn modelId="{07917C74-708C-4D24-B620-7B25B6D4130E}" type="presParOf" srcId="{9E3B1EDA-18E3-44F7-A454-2C2B1B13DF53}" destId="{9980D027-C9D2-48F8-A512-D8DD3F7769A5}" srcOrd="6" destOrd="0" presId="urn:microsoft.com/office/officeart/2005/8/layout/default#2"/>
    <dgm:cxn modelId="{5B609F1E-DAAB-47D6-A1B3-31C108495DFA}" type="presParOf" srcId="{9E3B1EDA-18E3-44F7-A454-2C2B1B13DF53}" destId="{273556A0-E6B4-4DB4-A1B1-B2360EBB8C46}" srcOrd="7" destOrd="0" presId="urn:microsoft.com/office/officeart/2005/8/layout/default#2"/>
    <dgm:cxn modelId="{41E05A67-B0EC-4D47-ADE7-F34572D94DDA}" type="presParOf" srcId="{9E3B1EDA-18E3-44F7-A454-2C2B1B13DF53}" destId="{51DCE843-E73E-455B-8F11-B50FBA4AADA9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8AB0C06-775A-4F04-B362-1074AD436A8A}">
      <dsp:nvSpPr>
        <dsp:cNvPr id="0" name=""/>
        <dsp:cNvSpPr/>
      </dsp:nvSpPr>
      <dsp:spPr>
        <a:xfrm>
          <a:off x="1083839" y="2031999"/>
          <a:ext cx="451100" cy="960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5550" y="0"/>
              </a:lnTo>
              <a:lnTo>
                <a:pt x="225550" y="960263"/>
              </a:lnTo>
              <a:lnTo>
                <a:pt x="451100" y="96026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82866" y="2485608"/>
        <a:ext cx="53047" cy="53047"/>
      </dsp:txXfrm>
    </dsp:sp>
    <dsp:sp modelId="{1F4763F6-83A0-43A2-B7B9-479439902190}">
      <dsp:nvSpPr>
        <dsp:cNvPr id="0" name=""/>
        <dsp:cNvSpPr/>
      </dsp:nvSpPr>
      <dsp:spPr>
        <a:xfrm>
          <a:off x="1083839" y="1986279"/>
          <a:ext cx="50554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548" y="4572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23974" y="2019361"/>
        <a:ext cx="25277" cy="25277"/>
      </dsp:txXfrm>
    </dsp:sp>
    <dsp:sp modelId="{A003FF0F-B6DC-4BBC-B27C-C421D3084AA6}">
      <dsp:nvSpPr>
        <dsp:cNvPr id="0" name=""/>
        <dsp:cNvSpPr/>
      </dsp:nvSpPr>
      <dsp:spPr>
        <a:xfrm>
          <a:off x="1083839" y="1068684"/>
          <a:ext cx="505548" cy="963315"/>
        </a:xfrm>
        <a:custGeom>
          <a:avLst/>
          <a:gdLst/>
          <a:ahLst/>
          <a:cxnLst/>
          <a:rect l="0" t="0" r="0" b="0"/>
          <a:pathLst>
            <a:path>
              <a:moveTo>
                <a:pt x="0" y="963315"/>
              </a:moveTo>
              <a:lnTo>
                <a:pt x="252774" y="963315"/>
              </a:lnTo>
              <a:lnTo>
                <a:pt x="252774" y="0"/>
              </a:lnTo>
              <a:lnTo>
                <a:pt x="50554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09415" y="1523144"/>
        <a:ext cx="54395" cy="54395"/>
      </dsp:txXfrm>
    </dsp:sp>
    <dsp:sp modelId="{4A5252B7-93F4-4A1D-AAEF-515F4825D255}">
      <dsp:nvSpPr>
        <dsp:cNvPr id="0" name=""/>
        <dsp:cNvSpPr/>
      </dsp:nvSpPr>
      <dsp:spPr>
        <a:xfrm rot="16200000">
          <a:off x="-1329520" y="1646673"/>
          <a:ext cx="4056066" cy="770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Задачи</a:t>
          </a:r>
          <a:endParaRPr lang="ru-RU" sz="5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-1329520" y="1646673"/>
        <a:ext cx="4056066" cy="770652"/>
      </dsp:txXfrm>
    </dsp:sp>
    <dsp:sp modelId="{DA32E57E-E889-4E46-B41D-B989B17617E3}">
      <dsp:nvSpPr>
        <dsp:cNvPr id="0" name=""/>
        <dsp:cNvSpPr/>
      </dsp:nvSpPr>
      <dsp:spPr>
        <a:xfrm>
          <a:off x="1589387" y="683357"/>
          <a:ext cx="6485474" cy="7706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Изменение процесса ежедневного ухода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89387" y="683357"/>
        <a:ext cx="6485474" cy="770652"/>
      </dsp:txXfrm>
    </dsp:sp>
    <dsp:sp modelId="{90491E93-B4B0-435B-B8D7-2F72027CE0E1}">
      <dsp:nvSpPr>
        <dsp:cNvPr id="0" name=""/>
        <dsp:cNvSpPr/>
      </dsp:nvSpPr>
      <dsp:spPr>
        <a:xfrm>
          <a:off x="1589387" y="1646673"/>
          <a:ext cx="6485474" cy="7706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комфортной жизни в доме-интернате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89387" y="1646673"/>
        <a:ext cx="6485474" cy="770652"/>
      </dsp:txXfrm>
    </dsp:sp>
    <dsp:sp modelId="{36E123F5-70AC-4D37-8FF1-D21449284A75}">
      <dsp:nvSpPr>
        <dsp:cNvPr id="0" name=""/>
        <dsp:cNvSpPr/>
      </dsp:nvSpPr>
      <dsp:spPr>
        <a:xfrm>
          <a:off x="1534940" y="2606937"/>
          <a:ext cx="6594369" cy="7706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Максимальная реабилитация клиентов, организация досуга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34940" y="2606937"/>
        <a:ext cx="6594369" cy="77065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B32B5F-2515-4BAC-B044-8A27D416DB44}">
      <dsp:nvSpPr>
        <dsp:cNvPr id="0" name=""/>
        <dsp:cNvSpPr/>
      </dsp:nvSpPr>
      <dsp:spPr>
        <a:xfrm>
          <a:off x="887758" y="15772"/>
          <a:ext cx="2030015" cy="121800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Умывальники</a:t>
          </a:r>
          <a:r>
            <a:rPr lang="en-US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для</a:t>
          </a:r>
          <a:r>
            <a:rPr lang="en-US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инвалидов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7758" y="15772"/>
        <a:ext cx="2030015" cy="1218009"/>
      </dsp:txXfrm>
    </dsp:sp>
    <dsp:sp modelId="{1BAED65B-942F-44E6-AC1F-FA66F1AA6A2E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Ванны</a:t>
          </a:r>
          <a:r>
            <a:rPr lang="en-US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для</a:t>
          </a:r>
          <a:r>
            <a:rPr lang="en-US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мытья</a:t>
          </a:r>
          <a:r>
            <a:rPr lang="en-US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головы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49500" y="1984"/>
        <a:ext cx="2030015" cy="1218009"/>
      </dsp:txXfrm>
    </dsp:sp>
    <dsp:sp modelId="{D9122755-DE84-414F-9CE7-9B1A3294A702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Противоскользящие</a:t>
          </a:r>
          <a:r>
            <a:rPr lang="en-US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простын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6483" y="1422995"/>
        <a:ext cx="2030015" cy="1218009"/>
      </dsp:txXfrm>
    </dsp:sp>
    <dsp:sp modelId="{03E1F1F7-16CC-4BD0-9DD3-FA86E21CDFC0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Клиновидные</a:t>
          </a:r>
          <a:r>
            <a:rPr lang="en-US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подушки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49500" y="1422995"/>
        <a:ext cx="2030015" cy="1218009"/>
      </dsp:txXfrm>
    </dsp:sp>
    <dsp:sp modelId="{20D429D0-871B-4769-84D4-E6F7300FE30C}">
      <dsp:nvSpPr>
        <dsp:cNvPr id="0" name=""/>
        <dsp:cNvSpPr/>
      </dsp:nvSpPr>
      <dsp:spPr>
        <a:xfrm>
          <a:off x="916483" y="2844006"/>
          <a:ext cx="2030015" cy="121800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</a:t>
          </a:r>
          <a:r>
            <a:rPr lang="en-US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омбинезоны</a:t>
          </a:r>
          <a:r>
            <a:rPr lang="en-US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для</a:t>
          </a:r>
          <a:r>
            <a:rPr lang="en-US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прогулок</a:t>
          </a:r>
          <a:r>
            <a:rPr lang="en-US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маломобильных</a:t>
          </a:r>
          <a:r>
            <a:rPr lang="en-US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клиентов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6483" y="2844006"/>
        <a:ext cx="2030015" cy="1218009"/>
      </dsp:txXfrm>
    </dsp:sp>
    <dsp:sp modelId="{FA2C67D0-D758-4508-BB25-D0E6EF4DC535}">
      <dsp:nvSpPr>
        <dsp:cNvPr id="0" name=""/>
        <dsp:cNvSpPr/>
      </dsp:nvSpPr>
      <dsp:spPr>
        <a:xfrm>
          <a:off x="3149500" y="2844006"/>
          <a:ext cx="2030015" cy="121800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Гигиенические</a:t>
          </a:r>
          <a:r>
            <a:rPr lang="en-US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средства</a:t>
          </a:r>
          <a:r>
            <a:rPr lang="en-US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для</a:t>
          </a:r>
          <a:r>
            <a:rPr lang="en-US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ухода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49500" y="2844006"/>
        <a:ext cx="2030015" cy="12180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FC64590-04A3-4AB8-BE11-BC7CD55A0B3F}">
      <dsp:nvSpPr>
        <dsp:cNvPr id="0" name=""/>
        <dsp:cNvSpPr/>
      </dsp:nvSpPr>
      <dsp:spPr>
        <a:xfrm>
          <a:off x="0" y="264521"/>
          <a:ext cx="7920879" cy="81080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Душевное равновесие</a:t>
          </a:r>
          <a:r>
            <a:rPr lang="en-US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(</a:t>
          </a:r>
          <a:r>
            <a:rPr lang="en-US" sz="2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стабилизация</a:t>
          </a:r>
          <a:r>
            <a:rPr lang="en-US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психо-</a:t>
          </a:r>
          <a:r>
            <a:rPr lang="en-US" sz="2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эмоционального</a:t>
          </a:r>
          <a:r>
            <a:rPr lang="en-US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sz="2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психологического</a:t>
          </a:r>
          <a:r>
            <a:rPr lang="en-US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состояния</a:t>
          </a: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адаптация к новым условиям жизни</a:t>
          </a:r>
          <a:r>
            <a:rPr lang="en-US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64521"/>
        <a:ext cx="7920879" cy="810809"/>
      </dsp:txXfrm>
    </dsp:sp>
    <dsp:sp modelId="{9E85C21E-1E86-40F5-AE9F-A05B4DCA49D8}">
      <dsp:nvSpPr>
        <dsp:cNvPr id="0" name=""/>
        <dsp:cNvSpPr/>
      </dsp:nvSpPr>
      <dsp:spPr>
        <a:xfrm>
          <a:off x="0" y="1144720"/>
          <a:ext cx="7920879" cy="81080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Мир позитива</a:t>
          </a:r>
          <a:r>
            <a:rPr lang="en-US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(</a:t>
          </a:r>
          <a:r>
            <a:rPr lang="en-US" sz="2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улучшение</a:t>
          </a:r>
          <a:r>
            <a:rPr lang="en-US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коммуникативных</a:t>
          </a:r>
          <a:r>
            <a:rPr lang="en-US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навыков</a:t>
          </a:r>
          <a:r>
            <a:rPr lang="en-US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предупреждение</a:t>
          </a:r>
          <a:r>
            <a:rPr lang="en-US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sz="2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урегулирование</a:t>
          </a:r>
          <a:r>
            <a:rPr lang="en-US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конфликтных</a:t>
          </a:r>
          <a:r>
            <a:rPr lang="en-US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ситуаций</a:t>
          </a:r>
          <a:r>
            <a:rPr lang="en-US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44720"/>
        <a:ext cx="7920879" cy="81080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576C58E-69DB-4854-9B2C-97DCAD8B7E17}">
      <dsp:nvSpPr>
        <dsp:cNvPr id="0" name=""/>
        <dsp:cNvSpPr/>
      </dsp:nvSpPr>
      <dsp:spPr>
        <a:xfrm>
          <a:off x="0" y="221649"/>
          <a:ext cx="2317757" cy="139065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мероприятий социального проекта «Активное долголетие»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21649"/>
        <a:ext cx="2317757" cy="1390654"/>
      </dsp:txXfrm>
    </dsp:sp>
    <dsp:sp modelId="{6F570669-1DAC-4CBA-B48B-A438ACD9D3B6}">
      <dsp:nvSpPr>
        <dsp:cNvPr id="0" name=""/>
        <dsp:cNvSpPr/>
      </dsp:nvSpPr>
      <dsp:spPr>
        <a:xfrm>
          <a:off x="2549533" y="221649"/>
          <a:ext cx="2317757" cy="139065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Улучшение качества оказываемых услуг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9533" y="221649"/>
        <a:ext cx="2317757" cy="1390654"/>
      </dsp:txXfrm>
    </dsp:sp>
    <dsp:sp modelId="{F8EB061B-488F-4154-8D86-F26260058AE4}">
      <dsp:nvSpPr>
        <dsp:cNvPr id="0" name=""/>
        <dsp:cNvSpPr/>
      </dsp:nvSpPr>
      <dsp:spPr>
        <a:xfrm>
          <a:off x="5099066" y="221941"/>
          <a:ext cx="2317757" cy="139065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Ремонт системы верхнего освещения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99066" y="221941"/>
        <a:ext cx="2317757" cy="1390654"/>
      </dsp:txXfrm>
    </dsp:sp>
    <dsp:sp modelId="{9980D027-C9D2-48F8-A512-D8DD3F7769A5}">
      <dsp:nvSpPr>
        <dsp:cNvPr id="0" name=""/>
        <dsp:cNvSpPr/>
      </dsp:nvSpPr>
      <dsp:spPr>
        <a:xfrm>
          <a:off x="1274766" y="1844079"/>
          <a:ext cx="2317757" cy="139065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Ремонт комнат для проживания и мест общего пользования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4766" y="1844079"/>
        <a:ext cx="2317757" cy="1390654"/>
      </dsp:txXfrm>
    </dsp:sp>
    <dsp:sp modelId="{51DCE843-E73E-455B-8F11-B50FBA4AADA9}">
      <dsp:nvSpPr>
        <dsp:cNvPr id="0" name=""/>
        <dsp:cNvSpPr/>
      </dsp:nvSpPr>
      <dsp:spPr>
        <a:xfrm>
          <a:off x="3824299" y="1844079"/>
          <a:ext cx="2317757" cy="139065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новых форм и методов социального обслуживания клиентов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24299" y="1844079"/>
        <a:ext cx="2317757" cy="1390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EDD0-4AF7-4E8B-995F-A3FFC3C7D9AF}" type="datetimeFigureOut">
              <a:rPr lang="ru-RU" smtClean="0"/>
              <a:pPr/>
              <a:t>14.03.2025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D5E6-D1D6-4908-ADAB-F6882005E8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2514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EDD0-4AF7-4E8B-995F-A3FFC3C7D9AF}" type="datetimeFigureOut">
              <a:rPr lang="ru-RU" smtClean="0"/>
              <a:pPr/>
              <a:t>14.03.2025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D5E6-D1D6-4908-ADAB-F6882005E8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1336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EDD0-4AF7-4E8B-995F-A3FFC3C7D9AF}" type="datetimeFigureOut">
              <a:rPr lang="ru-RU" smtClean="0"/>
              <a:pPr/>
              <a:t>14.03.2025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D5E6-D1D6-4908-ADAB-F6882005E8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2673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EDD0-4AF7-4E8B-995F-A3FFC3C7D9AF}" type="datetimeFigureOut">
              <a:rPr lang="ru-RU" smtClean="0"/>
              <a:pPr/>
              <a:t>14.03.2025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D5E6-D1D6-4908-ADAB-F6882005E8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7068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EDD0-4AF7-4E8B-995F-A3FFC3C7D9AF}" type="datetimeFigureOut">
              <a:rPr lang="ru-RU" smtClean="0"/>
              <a:pPr/>
              <a:t>14.03.2025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D5E6-D1D6-4908-ADAB-F6882005E8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5452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EDD0-4AF7-4E8B-995F-A3FFC3C7D9AF}" type="datetimeFigureOut">
              <a:rPr lang="ru-RU" smtClean="0"/>
              <a:pPr/>
              <a:t>14.03.2025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D5E6-D1D6-4908-ADAB-F6882005E8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4701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EDD0-4AF7-4E8B-995F-A3FFC3C7D9AF}" type="datetimeFigureOut">
              <a:rPr lang="ru-RU" smtClean="0"/>
              <a:pPr/>
              <a:t>14.03.2025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D5E6-D1D6-4908-ADAB-F6882005E8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6816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EDD0-4AF7-4E8B-995F-A3FFC3C7D9AF}" type="datetimeFigureOut">
              <a:rPr lang="ru-RU" smtClean="0"/>
              <a:pPr/>
              <a:t>14.03.2025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D5E6-D1D6-4908-ADAB-F6882005E8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69000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EDD0-4AF7-4E8B-995F-A3FFC3C7D9AF}" type="datetimeFigureOut">
              <a:rPr lang="ru-RU" smtClean="0"/>
              <a:pPr/>
              <a:t>14.03.2025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D5E6-D1D6-4908-ADAB-F6882005E8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2959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EDD0-4AF7-4E8B-995F-A3FFC3C7D9AF}" type="datetimeFigureOut">
              <a:rPr lang="ru-RU" smtClean="0"/>
              <a:pPr/>
              <a:t>14.03.2025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D5E6-D1D6-4908-ADAB-F6882005E8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72384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EDD0-4AF7-4E8B-995F-A3FFC3C7D9AF}" type="datetimeFigureOut">
              <a:rPr lang="ru-RU" smtClean="0"/>
              <a:pPr/>
              <a:t>14.03.2025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D5E6-D1D6-4908-ADAB-F6882005E8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3022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6EDD0-4AF7-4E8B-995F-A3FFC3C7D9AF}" type="datetimeFigureOut">
              <a:rPr lang="ru-RU" smtClean="0"/>
              <a:pPr/>
              <a:t>14.03.2025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4D5E6-D1D6-4908-ADAB-F6882005E8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739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microsoft.com/office/2007/relationships/hdphoto" Target="../media/hdphoto4.wdp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7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80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9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98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8.jpeg"/><Relationship Id="rId5" Type="http://schemas.openxmlformats.org/officeDocument/2006/relationships/image" Target="../media/image23.jpeg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48734"/>
            <a:ext cx="8784976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автономное учреждение социального обслуживания Владимирской области «Кольчугинский дом-интернат милосердия для престарелых и инвалидов»</a:t>
            </a:r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2204864"/>
            <a:ext cx="4182035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ГАУСО «Кольчугинский дом милосердия»</a:t>
            </a:r>
            <a:endParaRPr lang="ru-RU" sz="2800" b="1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2024 год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WhatsApp Image 2024-12-02 at 15.10.33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278828"/>
            <a:ext cx="4298996" cy="3234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WhatsApp Image 2024-12-02 at 14.44.55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4642" y="4005064"/>
            <a:ext cx="3752181" cy="2396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8239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329"/>
          <a:stretch/>
        </p:blipFill>
        <p:spPr bwMode="auto">
          <a:xfrm>
            <a:off x="4644008" y="272878"/>
            <a:ext cx="4358117" cy="33721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 descr="C:\Users\Бух\Downloads\Скриншот от 2023-02-13 16-27-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283109"/>
            <a:ext cx="4195993" cy="34481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5300" y="3068960"/>
            <a:ext cx="4248472" cy="3667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198" name="Picture 6" descr="https://jc.100hwl.com/constructor/sites/196361-1006047-0/assets/images/3cdf5b74-7284-4191-9868-1f967b9789b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85298"/>
            <a:ext cx="2566960" cy="183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jc.100hwl.com/constructor/sites/196361-1006047-0/assets/images/3cdf5b74-7284-4191-9868-1f967b9789b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46" y="4185705"/>
            <a:ext cx="2566960" cy="183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092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Отчет о финансово-хозяйственной деятельности за 2024 год: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0" name="Picture 2" descr="https://cdn.frankwatching.com/app/uploads/2013/07/Bigstock-17740619-Financial-business-analytics-concep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068" y="4302174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0190" y="1340768"/>
            <a:ext cx="8784976" cy="30315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Всего денежных средств в распоряжении учреждения на  2024 год</a:t>
            </a:r>
            <a:r>
              <a:rPr lang="en-US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24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внебюджетные</a:t>
            </a:r>
            <a:r>
              <a:rPr lang="en-US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  <a:r>
              <a:rPr lang="en-US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1400" b="1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7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17 381 519,06руб.</a:t>
            </a:r>
            <a:endParaRPr lang="ru-RU" sz="60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0650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9213" y="116632"/>
            <a:ext cx="878497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Израсходовано за 2024 год:</a:t>
            </a:r>
          </a:p>
          <a:p>
            <a:pPr algn="ctr"/>
            <a:r>
              <a:rPr lang="ru-RU" sz="60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16 581 390,63руб.</a:t>
            </a:r>
            <a:endParaRPr lang="ru-RU" sz="60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553953721"/>
              </p:ext>
            </p:extLst>
          </p:nvPr>
        </p:nvGraphicFramePr>
        <p:xfrm>
          <a:off x="239212" y="1412776"/>
          <a:ext cx="8784977" cy="520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967626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Отчет о финансово-хозяйственной деятельности за 2024 год: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0" name="Picture 2" descr="https://cdn.frankwatching.com/app/uploads/2013/07/Bigstock-17740619-Financial-business-analytics-concep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068" y="4302174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0190" y="1340768"/>
            <a:ext cx="8784976" cy="29392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Всего денежных средств в распоряжении учреждения на  2024 год</a:t>
            </a:r>
            <a:r>
              <a:rPr lang="en-US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24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en-US" sz="24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</a:t>
            </a:r>
            <a:r>
              <a:rPr lang="en-US" sz="24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</a:t>
            </a:r>
            <a:r>
              <a:rPr lang="en-US" sz="24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  <a:r>
              <a:rPr lang="en-US" sz="24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1400" b="1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7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39 362 600,00 руб.</a:t>
            </a:r>
            <a:endParaRPr lang="ru-RU" sz="60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617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9213" y="116632"/>
            <a:ext cx="878497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Израсходовано за 2024 год:</a:t>
            </a:r>
          </a:p>
          <a:p>
            <a:pPr algn="ctr"/>
            <a:r>
              <a:rPr lang="ru-RU" sz="60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36 004 400,00руб.</a:t>
            </a:r>
            <a:endParaRPr lang="ru-RU" sz="60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4133432663"/>
              </p:ext>
            </p:extLst>
          </p:nvPr>
        </p:nvGraphicFramePr>
        <p:xfrm>
          <a:off x="239212" y="1412776"/>
          <a:ext cx="8784977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428340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Отчет о финансово-хозяйственной деятельности за 2024 год: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0" name="Picture 2" descr="https://cdn.frankwatching.com/app/uploads/2013/07/Bigstock-17740619-Financial-business-analytics-concep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068" y="4302174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0190" y="1340768"/>
            <a:ext cx="8784976" cy="29392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Всего денежных средств в распоряжении учреждения на  2024 год</a:t>
            </a:r>
            <a:r>
              <a:rPr lang="en-US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24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en-US" sz="24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</a:t>
            </a:r>
            <a:r>
              <a:rPr lang="en-US" sz="24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en-US" sz="24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1400" b="1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7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4 431 500,00руб.</a:t>
            </a:r>
            <a:endParaRPr lang="ru-RU" sz="60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732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9213" y="116632"/>
            <a:ext cx="878497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Израсходовано за 2024 год: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4 431 500,00руб.</a:t>
            </a:r>
            <a:endParaRPr lang="ru-RU" sz="60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602734710"/>
              </p:ext>
            </p:extLst>
          </p:nvPr>
        </p:nvGraphicFramePr>
        <p:xfrm>
          <a:off x="239212" y="1412776"/>
          <a:ext cx="8784977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750967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Кадровая</a:t>
            </a:r>
            <a:r>
              <a:rPr lang="en-US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</a:t>
            </a:r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</a:t>
            </a:r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отделений</a:t>
            </a:r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2903169104"/>
              </p:ext>
            </p:extLst>
          </p:nvPr>
        </p:nvGraphicFramePr>
        <p:xfrm>
          <a:off x="239212" y="1412776"/>
          <a:ext cx="8784977" cy="520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76298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24160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Кадровая</a:t>
            </a:r>
            <a:r>
              <a:rPr lang="en-US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</a:t>
            </a:r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штатная</a:t>
            </a:r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</a:t>
            </a:r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52,5</a:t>
            </a:r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шт.единиц</a:t>
            </a:r>
            <a:endParaRPr lang="en-US" sz="2800" b="1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</a:t>
            </a:r>
            <a:r>
              <a:rPr lang="en-US" sz="2800" b="1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% </a:t>
            </a:r>
            <a:r>
              <a:rPr lang="en-US" sz="2800" b="1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соотношении</a:t>
            </a:r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2821656733"/>
              </p:ext>
            </p:extLst>
          </p:nvPr>
        </p:nvGraphicFramePr>
        <p:xfrm>
          <a:off x="1524000" y="2276872"/>
          <a:ext cx="686442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71683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11233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курсы и программы </a:t>
            </a:r>
            <a:r>
              <a:rPr lang="ru-RU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персонала: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333" y="1052736"/>
            <a:ext cx="4248472" cy="3188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4456" y="2996952"/>
            <a:ext cx="4860032" cy="3645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990" y="4581836"/>
            <a:ext cx="2729880" cy="2054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https://avatars.dzeninfra.ru/get-zen_doc/5335957/pub_6179928d2f27ea04c872683d_61799769126be27e39987f72/scale_120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90233"/>
            <a:ext cx="2736304" cy="204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719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48734"/>
            <a:ext cx="8784976" cy="10002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ГАУСО «Кольчугинский дом милосердия»</a:t>
            </a:r>
          </a:p>
          <a:p>
            <a:pPr algn="ctr"/>
            <a:endParaRPr lang="ru-RU" sz="1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отделение </a:t>
            </a:r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 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1844824"/>
            <a:ext cx="4182035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</a:t>
            </a:r>
          </a:p>
          <a:p>
            <a:pPr algn="ctr"/>
            <a:endParaRPr lang="ru-RU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spc="50" dirty="0" err="1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.Кольчугино</a:t>
            </a:r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ул.Веденеева</a:t>
            </a:r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д.12</a:t>
            </a:r>
          </a:p>
          <a:p>
            <a:pPr algn="ctr"/>
            <a:endParaRPr lang="ru-RU" sz="2800" b="1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проживания:</a:t>
            </a:r>
          </a:p>
          <a:p>
            <a:pPr algn="ctr"/>
            <a:endParaRPr lang="ru-RU" sz="24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spc="5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4077072"/>
            <a:ext cx="2959365" cy="25373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2" name="Picture 6" descr="C:\Users\Бух\Downloads\i (6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95"/>
          <a:stretch/>
        </p:blipFill>
        <p:spPr bwMode="auto">
          <a:xfrm>
            <a:off x="971600" y="2504852"/>
            <a:ext cx="3744416" cy="2663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Содержимое 7" descr="WhatsApp Image 2024-12-02 at 14.45.26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560" y="1196752"/>
            <a:ext cx="2567703" cy="25329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5345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316" y="0"/>
            <a:ext cx="8784976" cy="15542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сотрудников </a:t>
            </a:r>
          </a:p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грамотами и благодарностью: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30" name="Picture 6" descr="https://sun9-24.userapi.com/impg/r0Dcr_iK3bldtlym3dJ0aea3eWIBQjXNc_DWrw/XWaU3ozGUpk.jpg?size=350x172&amp;quality=96&amp;sign=c7e67ccdcc87b41c54e1fc7781e47ab7&amp;type=albu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620" y="4593681"/>
            <a:ext cx="4108076" cy="201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4411" y="3356992"/>
            <a:ext cx="4480311" cy="3183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157" y="1052736"/>
            <a:ext cx="4376397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62722"/>
            <a:ext cx="3298113" cy="16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6138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15542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Антитеррористическая защищенность </a:t>
            </a:r>
          </a:p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пожарная безопасность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6847" y="1223039"/>
            <a:ext cx="515724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течении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антитеррористической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пожарной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 и ЧС. </a:t>
            </a:r>
          </a:p>
        </p:txBody>
      </p:sp>
      <p:pic>
        <p:nvPicPr>
          <p:cNvPr id="2050" name="Picture 2" descr="\\192.168.0.200\box\obmen\Маша\пожаркаНовая папка\20180328_152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87447"/>
            <a:ext cx="3236365" cy="43151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192.168.0.200\box\obmen\Маша\пожаркаНовая папка\DSC_00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89"/>
          <a:stretch/>
        </p:blipFill>
        <p:spPr bwMode="auto">
          <a:xfrm>
            <a:off x="233265" y="3865758"/>
            <a:ext cx="2633643" cy="1919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92.168.0.200\box\obmen\Маша\пожаркаНовая папка\20180328_1516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653136"/>
            <a:ext cx="2687499" cy="2015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192.168.0.200\box\obmen\Маша\пожаркаНовая папка\IMG_20150909_1017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5856" y="3356992"/>
            <a:ext cx="1532288" cy="27240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354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11233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Обучение пожарно-техническому минимуму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958416"/>
            <a:ext cx="5886400" cy="4414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1077" y="3717032"/>
            <a:ext cx="5136515" cy="3665882"/>
          </a:xfrm>
          <a:prstGeom prst="rect">
            <a:avLst/>
          </a:prstGeom>
        </p:spPr>
      </p:pic>
      <p:pic>
        <p:nvPicPr>
          <p:cNvPr id="1026" name="Picture 2" descr="https://freelance.ru/img/portfolio/pics/00/23/6C/232153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9334" y="1033024"/>
            <a:ext cx="2511152" cy="270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892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540568" y="156675"/>
            <a:ext cx="8784976" cy="11233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и предотвращение!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844" y="980728"/>
            <a:ext cx="4772212" cy="47722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2564904"/>
            <a:ext cx="4149080" cy="4149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https://polotnos.cdnbro.com/posts/2655639-klipart-obzh-1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0556" y="81946"/>
            <a:ext cx="2074540" cy="215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674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88640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диспансерное обследование</a:t>
            </a:r>
            <a:endParaRPr lang="en-US" sz="2800" b="1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C:\Users\Бух\Downloads\WhatsApp Image 2023-01-21 at 13.55.1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505" y="1199312"/>
            <a:ext cx="4794123" cy="3597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gipermed.ru/upload/iblock/458/45894c3e5a267da14f606a0e28ef20f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45024"/>
            <a:ext cx="4505824" cy="30098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dislavl.kostroma.gov.ru/upload/iblock/115/hcgr0p4s7owiq555jt06zhk2rmbwwwaf/serdcz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5149969"/>
            <a:ext cx="2736304" cy="168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.mycdn.me/i?r=BDHElZJBPNKGuFyY-akIDfgnx4DDWvIC4SGw0kfVRhXr0wqhLYaQGwZxneTasYc4v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08720"/>
            <a:ext cx="3281688" cy="2461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422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7311" y="1749067"/>
            <a:ext cx="2574176" cy="4079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Блок-схема: перфолента 2"/>
          <p:cNvSpPr/>
          <p:nvPr/>
        </p:nvSpPr>
        <p:spPr>
          <a:xfrm>
            <a:off x="611559" y="260648"/>
            <a:ext cx="7823539" cy="914400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70C0"/>
                </a:solidFill>
              </a:rPr>
              <a:t>Осмотр врачей всегда полезней — выяви начало своих болезней! Не страшна нам болезней миграция, Пока в стране диспансеризация!</a:t>
            </a:r>
            <a:endParaRPr lang="ru-RU" sz="1200" b="1" i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239" y="1395732"/>
            <a:ext cx="3095066" cy="2321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8166" y="1323724"/>
            <a:ext cx="3287088" cy="2465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28507" y="4164428"/>
            <a:ext cx="3323660" cy="24927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/>
          <a:srcRect l="17417" t="7621" r="7321"/>
          <a:stretch/>
        </p:blipFill>
        <p:spPr>
          <a:xfrm>
            <a:off x="251520" y="4137093"/>
            <a:ext cx="3093577" cy="2256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9465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88640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медицинское сопровождение</a:t>
            </a:r>
            <a:endParaRPr lang="en-US" sz="2800" b="1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1" name="Picture 1" descr="C:\Users\Бух\Desktop\маша\фото новые\IMG_20220702_164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5224841" cy="39186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3261856"/>
            <a:ext cx="4600140" cy="3452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7" name="Picture 7" descr="https://kamskie-zori.ru/upload/medialibrary/fec/fecb9708edc58b84d3ad00ffc2cc173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9024" y="836712"/>
            <a:ext cx="295712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s://www.rush-agency.ru/wp-content/uploads/2023/07/ooxu2oiby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154457"/>
            <a:ext cx="2507660" cy="145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666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88640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 err="1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Медико-социальная</a:t>
            </a:r>
            <a:r>
              <a:rPr lang="en-US" sz="2800" b="1" spc="50" dirty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реабилитация</a:t>
            </a:r>
            <a:endParaRPr lang="en-US" sz="2800" b="1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7039" y="836766"/>
            <a:ext cx="1676689" cy="23936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https://i.mycdn.me/i?r=BDHElZJBPNKGuFyY-akIDfgnx5Di9cmN36PsisWcBhb7-w6csDH65EegLvJfavS5pA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4048" y="3996650"/>
            <a:ext cx="4027187" cy="26847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6890" y="980728"/>
            <a:ext cx="2003229" cy="2669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AutoShape 6" descr="blob:https://web.telegram.org/9d70dd7f-f745-4ad5-a1a6-feab68bf4d3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blob:https://web.telegram.org/9d70dd7f-f745-4ad5-a1a6-feab68bf4d3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267"/>
          <a:stretch/>
        </p:blipFill>
        <p:spPr>
          <a:xfrm>
            <a:off x="155575" y="836711"/>
            <a:ext cx="4601728" cy="58447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7163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долговременного ухода  (СДУ) за гражданами пожилого возраста и инвалидами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5657" y="1271754"/>
            <a:ext cx="870682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Обеспечение каждого человека, не полностью справляющегося с самостоятельным уходом, системой поддержки самого высокого качества жизни с максимально возможным уровнем независимости, автономии, участия в деятельности, самореализации и человеческого достоинства.</a:t>
            </a:r>
            <a:r>
              <a:rPr lang="ru-RU" sz="2000" dirty="0">
                <a:solidFill>
                  <a:srgbClr val="C00000"/>
                </a:solidFill>
              </a:rPr>
              <a:t/>
            </a:r>
            <a:br>
              <a:rPr lang="ru-RU" sz="2000" dirty="0">
                <a:solidFill>
                  <a:srgbClr val="C00000"/>
                </a:solidFill>
              </a:rPr>
            </a:br>
            <a:endParaRPr lang="en-US" sz="2000" spc="50" dirty="0" smtClean="0">
              <a:ln w="11430">
                <a:solidFill>
                  <a:schemeClr val="accent2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681286165"/>
              </p:ext>
            </p:extLst>
          </p:nvPr>
        </p:nvGraphicFramePr>
        <p:xfrm>
          <a:off x="395536" y="2702915"/>
          <a:ext cx="849694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980023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57037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48734"/>
            <a:ext cx="8784976" cy="10002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ГАУСО «Кольчугинский дом милосердия»</a:t>
            </a:r>
          </a:p>
          <a:p>
            <a:pPr algn="ctr"/>
            <a:endParaRPr lang="ru-RU" sz="1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Геронтологическое отделение </a:t>
            </a:r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 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71730" y="1249008"/>
            <a:ext cx="4182035" cy="29546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</a:t>
            </a:r>
          </a:p>
          <a:p>
            <a:pPr algn="ctr"/>
            <a:endParaRPr lang="ru-RU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п.Бавлены</a:t>
            </a:r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ул.Больничная</a:t>
            </a:r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д.2</a:t>
            </a:r>
          </a:p>
          <a:p>
            <a:pPr algn="ctr"/>
            <a:endParaRPr lang="ru-RU" sz="24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 проживания:</a:t>
            </a:r>
          </a:p>
          <a:p>
            <a:pPr algn="ctr"/>
            <a:r>
              <a:rPr lang="ru-RU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 человек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455" y="1484784"/>
            <a:ext cx="3760576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 descr="C:\Users\Бух\Downloads\i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89967"/>
            <a:ext cx="3397659" cy="2265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2447" y="4221088"/>
            <a:ext cx="3357843" cy="2419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770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22006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Медико-социальная</a:t>
            </a:r>
            <a:r>
              <a:rPr lang="en-US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реабилитация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</a:t>
            </a:r>
            <a:r>
              <a:rPr lang="ru-RU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</a:t>
            </a:r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</a:t>
            </a:r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</a:t>
            </a:r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реабилитации</a:t>
            </a:r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585253917"/>
              </p:ext>
            </p:extLst>
          </p:nvPr>
        </p:nvGraphicFramePr>
        <p:xfrm>
          <a:off x="1619672" y="191683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C:\Users\Бух\Downloads\img_20191218_1336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457" y="2276872"/>
            <a:ext cx="2122310" cy="15917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Бух\Downloads\5c310c05f6957651a575a1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0674" y="4149080"/>
            <a:ext cx="1913812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Бух\Downloads\5ebaab712114e87760101464-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16"/>
          <a:stretch/>
        </p:blipFill>
        <p:spPr bwMode="auto">
          <a:xfrm>
            <a:off x="6906257" y="2060848"/>
            <a:ext cx="2058229" cy="1456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Бух\Downloads\WhatsApp Image 2023-01-21 at 13.55.22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560" y="4509120"/>
            <a:ext cx="2206865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3202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Лечебно-профилактическая помощь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268760"/>
            <a:ext cx="438634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b="1" dirty="0" smtClean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учреждении осуществляется круглосуточное медицинское дежурство, работает врач терапевт, выполняются все врачебные назначения.</a:t>
            </a:r>
            <a:r>
              <a:rPr lang="ru-RU" sz="2000" dirty="0">
                <a:solidFill>
                  <a:srgbClr val="C00000"/>
                </a:solidFill>
              </a:rPr>
              <a:t/>
            </a:r>
            <a:br>
              <a:rPr lang="ru-RU" sz="2000" dirty="0">
                <a:solidFill>
                  <a:srgbClr val="C00000"/>
                </a:solidFill>
              </a:rPr>
            </a:br>
            <a:endParaRPr lang="en-US" sz="2000" spc="50" dirty="0" smtClean="0">
              <a:ln w="11430">
                <a:solidFill>
                  <a:schemeClr val="accent2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Бух\Downloads\WhatsApp Image 2023-01-21 at 18.42.3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2317" y="826770"/>
            <a:ext cx="2117229" cy="2822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972" y="3789040"/>
            <a:ext cx="876622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2024 год прошли лечение в стационарах:</a:t>
            </a:r>
            <a:r>
              <a:rPr lang="ru-RU" sz="2000" dirty="0">
                <a:solidFill>
                  <a:srgbClr val="C00000"/>
                </a:solidFill>
              </a:rPr>
              <a:t/>
            </a:r>
            <a:br>
              <a:rPr lang="ru-RU" sz="2000" dirty="0">
                <a:solidFill>
                  <a:srgbClr val="C00000"/>
                </a:solidFill>
              </a:rPr>
            </a:br>
            <a:endParaRPr lang="en-US" sz="2000" spc="50" dirty="0" smtClean="0">
              <a:ln w="11430">
                <a:solidFill>
                  <a:schemeClr val="accent2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3677817764"/>
              </p:ext>
            </p:extLst>
          </p:nvPr>
        </p:nvGraphicFramePr>
        <p:xfrm>
          <a:off x="1331640" y="4142983"/>
          <a:ext cx="7200800" cy="2561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7" t="13208" r="26855" b="22768"/>
          <a:stretch/>
        </p:blipFill>
        <p:spPr>
          <a:xfrm flipH="1">
            <a:off x="4336620" y="915425"/>
            <a:ext cx="2288447" cy="2734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99361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Противоэпидемиологические</a:t>
            </a:r>
            <a:r>
              <a:rPr lang="en-US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847" y="1052736"/>
            <a:ext cx="5157241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Регулярная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санитарного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жилых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</a:t>
            </a:r>
            <a:r>
              <a:rPr lang="ru-RU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pc="50" dirty="0" smtClean="0">
              <a:ln w="11430">
                <a:solidFill>
                  <a:schemeClr val="tx2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санитарно-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эпидемиологическим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состоянием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проживающих</a:t>
            </a:r>
            <a:r>
              <a:rPr lang="ru-RU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000" spc="50" dirty="0" smtClean="0">
              <a:ln w="11430">
                <a:solidFill>
                  <a:schemeClr val="tx2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егулярная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дезин</a:t>
            </a:r>
            <a:r>
              <a:rPr lang="ru-RU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екция</a:t>
            </a:r>
            <a:r>
              <a:rPr lang="ru-RU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000" spc="50" dirty="0" smtClean="0">
              <a:ln w="11430">
                <a:solidFill>
                  <a:schemeClr val="tx2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роведение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лабораторных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ислледований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органами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Роспотребнадзора</a:t>
            </a:r>
            <a:r>
              <a:rPr lang="ru-RU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spc="50" dirty="0" smtClean="0">
              <a:ln w="11430">
                <a:solidFill>
                  <a:schemeClr val="tx2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Бух\Downloads\IMG_20220702_1555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511"/>
          <a:stretch/>
        </p:blipFill>
        <p:spPr bwMode="auto">
          <a:xfrm>
            <a:off x="5562710" y="908542"/>
            <a:ext cx="3401778" cy="30157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Бух\Downloads\IMG_20220702_162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0217" y="3645024"/>
            <a:ext cx="3168352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4617132"/>
            <a:ext cx="2699792" cy="20248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2000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Реабилитационные</a:t>
            </a:r>
            <a:r>
              <a:rPr lang="en-US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8" name="Picture 4" descr="https://i.mycdn.me/i?r=BDHElZJBPNKGuFyY-akIDfgnVdvH1_Pm1wE3FIsenzSgFA4lF27QlK-WHR4waqJkWs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07085"/>
            <a:ext cx="2941340" cy="22060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i.mycdn.me/i?r=BDHElZJBPNKGuFyY-akIDfgnxA2uBbexx6w1wpqcGGjwOyFXGTU9Ywvh6PzSjViJnd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2198995" cy="2930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428601"/>
            <a:ext cx="2681816" cy="20113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9766" y="1075184"/>
            <a:ext cx="2759740" cy="2069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Содержимое 3" descr="WhatsApp Image 2024-12-02 at 15.00.20 (1)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48913" y="3849976"/>
            <a:ext cx="3715576" cy="25938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3645024"/>
            <a:ext cx="2733070" cy="20498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3679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реабилитация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847" y="1052736"/>
            <a:ext cx="832559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психологом было принято 134 человека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Оказано 1061 социально – психологических услуги </a:t>
            </a:r>
            <a:endParaRPr lang="en-US" sz="2000" spc="50" dirty="0" smtClean="0">
              <a:ln w="11430">
                <a:solidFill>
                  <a:schemeClr val="accent2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3351070940"/>
              </p:ext>
            </p:extLst>
          </p:nvPr>
        </p:nvGraphicFramePr>
        <p:xfrm>
          <a:off x="251520" y="2204864"/>
          <a:ext cx="720080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316" name="Picture 4" descr="https://i.mycdn.me/i?r=AyH4iRPQ2q0otWIFepML2LxRDifMZtv4p_YHuh-l1Tege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202"/>
          <a:stretch/>
        </p:blipFill>
        <p:spPr bwMode="auto">
          <a:xfrm>
            <a:off x="6933510" y="2780929"/>
            <a:ext cx="1891949" cy="19625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87" b="4119"/>
          <a:stretch/>
        </p:blipFill>
        <p:spPr>
          <a:xfrm>
            <a:off x="5806751" y="5013176"/>
            <a:ext cx="3137124" cy="1717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0128" y="980728"/>
            <a:ext cx="2135646" cy="15677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2134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психологической помощи </a:t>
            </a:r>
          </a:p>
          <a:p>
            <a:pPr algn="ctr"/>
            <a:r>
              <a:rPr lang="ru-RU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«ЖИВИТЕ СЕРДЦЕМ»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68760"/>
            <a:ext cx="8325593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spc="50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цель:</a:t>
            </a:r>
            <a:r>
              <a:rPr lang="ru-RU" sz="2000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возможных нарушений в   социальном развитии клиентов, создание благоприятных условий для полноценного личностного развития и самореализации.</a:t>
            </a:r>
            <a:endParaRPr lang="en-US" sz="2000" spc="50" dirty="0" smtClean="0">
              <a:ln w="11430">
                <a:solidFill>
                  <a:schemeClr val="accent2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00" spc="50" dirty="0" smtClean="0">
              <a:ln w="11430">
                <a:solidFill>
                  <a:schemeClr val="accent2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spc="50" dirty="0" err="1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en-US" sz="2000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000" spc="50" dirty="0" err="1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рамках</a:t>
            </a:r>
            <a:r>
              <a:rPr lang="en-US" sz="2000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r>
              <a:rPr lang="en-US" sz="2000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</a:t>
            </a:r>
            <a:r>
              <a:rPr lang="en-US" sz="2000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000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двум</a:t>
            </a:r>
            <a:r>
              <a:rPr lang="en-US" sz="2000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направлениям</a:t>
            </a:r>
            <a:r>
              <a:rPr lang="en-US" sz="2000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433146157"/>
              </p:ext>
            </p:extLst>
          </p:nvPr>
        </p:nvGraphicFramePr>
        <p:xfrm>
          <a:off x="663799" y="3068960"/>
          <a:ext cx="7920880" cy="222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38" name="Picture 2" descr="https://i.mycdn.me/i?r=AyH4iRPQ2q0otWIFepML2LxR7rgkJOXEw5PrG4Tfm3_Iy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45" b="26608"/>
          <a:stretch/>
        </p:blipFill>
        <p:spPr bwMode="auto">
          <a:xfrm flipH="1">
            <a:off x="467545" y="5281728"/>
            <a:ext cx="1548756" cy="1409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i.mycdn.me/i?r=AyH4iRPQ2q0otWIFepML2LxRvHdntNTRs22yYMgMk2jfV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15" b="19694"/>
          <a:stretch/>
        </p:blipFill>
        <p:spPr bwMode="auto">
          <a:xfrm>
            <a:off x="2267744" y="5314850"/>
            <a:ext cx="1728192" cy="14007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i.mycdn.me/i?r=AyH4iRPQ2q0otWIFepML2LxRjFnUlNOZzdELs6HTzVEAC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4962" y="5326674"/>
            <a:ext cx="1854934" cy="1391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i.mycdn.me/i?r=AyH4iRPQ2q0otWIFepML2LxRccEF-DGdLawaBo1D5U2gHw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516216" y="5281728"/>
            <a:ext cx="2067655" cy="1378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334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деятельность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C:\Users\Бух\Downloads\8d54fe1e-2b32-417b-8d03-a1eea17d7c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3456384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Бух\Downloads\4aead608-0ed9-4b6e-ae59-2b032a353e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4815" y="4006400"/>
            <a:ext cx="3895208" cy="2595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Бух\Downloads\WhatsApp Image 2023-02-13 at 10.27.4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219" y="4014465"/>
            <a:ext cx="3449488" cy="2587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Бух\Downloads\WhatsApp Image 2023-02-13 at 10.32.2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2877" y="1007731"/>
            <a:ext cx="3576398" cy="2682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s://papik.pro/uploads/posts/2022-01/1642341485_44-papik-pro-p-volonter-klipart-4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48880"/>
            <a:ext cx="2232248" cy="221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095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родственниками  - одно из лучших время препровождений!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5" name="Picture 3" descr="C:\Users\Бух\Downloads\WhatsApp Image 2023-02-13 at 10.34.1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7997" y="3356992"/>
            <a:ext cx="4416491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s://sun6-20.userapi.com/s/v1/ig2/7zQ55VGwIjs7kFzlQ4soe9iKBkMcp_faIDingjwpc7W7Cx42fr40tEpiS7uwuBBrDFCaWlvc1Z3y3D6tK7w3vJlv.jpg?size=1414x2000&amp;quality=96&amp;crop=0,0,1414,2000&amp;ava=1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11" b="15277"/>
          <a:stretch/>
        </p:blipFill>
        <p:spPr bwMode="auto">
          <a:xfrm>
            <a:off x="2634293" y="4797152"/>
            <a:ext cx="1591368" cy="163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Бух\Downloads\WhatsApp Image 2023-02-13 at 10.34.14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54" b="7384"/>
          <a:stretch/>
        </p:blipFill>
        <p:spPr bwMode="auto">
          <a:xfrm>
            <a:off x="250003" y="4820724"/>
            <a:ext cx="2075421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Бух\Downloads\WhatsApp Image 2023-02-13 at 16.15.26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371"/>
          <a:stretch/>
        </p:blipFill>
        <p:spPr bwMode="auto">
          <a:xfrm>
            <a:off x="323528" y="1340768"/>
            <a:ext cx="4594274" cy="2744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7261" y="1222934"/>
            <a:ext cx="2435763" cy="18268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8743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Культурно-досуговая деятельность 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80528" y="908720"/>
            <a:ext cx="4392488" cy="52889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равильно</a:t>
            </a:r>
            <a:r>
              <a:rPr lang="ru-RU" dirty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организованный досуг</a:t>
            </a:r>
            <a:r>
              <a:rPr lang="ru-RU" dirty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помогает человеку общаться в </a:t>
            </a:r>
            <a:r>
              <a:rPr lang="ru-RU" b="1" dirty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социуме</a:t>
            </a:r>
            <a:r>
              <a:rPr lang="ru-RU" dirty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проявлять свой творческий потенциал и поверить в свои силы. Это способ поддержания интереса к жизни, укрепление </a:t>
            </a:r>
            <a:r>
              <a:rPr lang="ru-RU" b="1" dirty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связей</a:t>
            </a:r>
            <a:r>
              <a:rPr lang="ru-RU" dirty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создание условий для реализации интеллектуальных и культурных потребностей граждан старшего поколения, </a:t>
            </a:r>
            <a:r>
              <a:rPr lang="ru-RU" dirty="0" smtClean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реализуется в программах </a:t>
            </a:r>
            <a:r>
              <a:rPr lang="ru-RU" sz="2400" b="1" dirty="0" smtClean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«Университета третьего возраста».</a:t>
            </a:r>
            <a:endParaRPr lang="en-US" sz="2400" b="1" spc="50" dirty="0" smtClean="0">
              <a:ln w="11430">
                <a:solidFill>
                  <a:schemeClr val="accent2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Бух\Desktop\2023г. презентация\богомольская\IMG_20230309_1039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0551" y="3284984"/>
            <a:ext cx="2500830" cy="3334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Бух\Desktop\2023г. презентация\богомольская\WhatsApp Image 2023-04-14 at 11.10.57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90" t="13514" r="12486" b="6699"/>
          <a:stretch/>
        </p:blipFill>
        <p:spPr bwMode="auto">
          <a:xfrm>
            <a:off x="4427984" y="908720"/>
            <a:ext cx="2742611" cy="3832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Бух\Desktop\2023г. презентация\богомольская\WhatsApp Image 2023-07-04 at 08.30.5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5431" y="818120"/>
            <a:ext cx="1579057" cy="2105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Бух\Desktop\2023г. презентация\богомольская\IMG_20230130_1035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44101"/>
            <a:ext cx="1947369" cy="2596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9368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68" y="116632"/>
            <a:ext cx="8784976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будни и наши праздники!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2" descr="C:\Users\Бух\Desktop\2023г. презентация\богомольская\WhatsApp Image 2023-07-01 at 11.54.18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68" y="821454"/>
            <a:ext cx="3600400" cy="270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Бух\Desktop\2023г. презентация\богомольская\WhatsApp Image 2023-07-04 at 08.31.50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44462"/>
            <a:ext cx="3923188" cy="29423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Бух\Desktop\2023г. презентация\богомольская\WhatsApp Image 2023-04-14 at 11.11.44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7430" y="686018"/>
            <a:ext cx="3960440" cy="2835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Бух\Desktop\2023г. презентация\богомольская\IMG_99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68" y="3811501"/>
            <a:ext cx="3744416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Бух\Desktop\2023г. презентация\богомольская\WhatsApp Image 2023-05-05 at 14.49.20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24" r="6710"/>
          <a:stretch/>
        </p:blipFill>
        <p:spPr bwMode="auto">
          <a:xfrm>
            <a:off x="3059832" y="2603108"/>
            <a:ext cx="2736053" cy="1837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6013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обслуживание осуществляется в стационарной форме, через оказание: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0657" y="1355241"/>
            <a:ext cx="8784976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cap="none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Социально-бытовых услуг,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Социально-медицинских услуг,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cap="none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Социально-психологических услуг,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Социально-педагогических услуг,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cap="none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Социально-трудовых услуг,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Социально-правовых услуг,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cap="none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Услуг в целях повышения</a:t>
            </a:r>
          </a:p>
          <a:p>
            <a:pPr>
              <a:lnSpc>
                <a:spcPct val="150000"/>
              </a:lnSpc>
            </a:pPr>
            <a:r>
              <a:rPr lang="ru-RU" sz="2400" cap="none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коммуникативного потенциала получателей </a:t>
            </a:r>
          </a:p>
          <a:p>
            <a:pPr>
              <a:lnSpc>
                <a:spcPct val="150000"/>
              </a:lnSpc>
            </a:pPr>
            <a:r>
              <a:rPr lang="ru-RU" sz="2400" cap="none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услуг, имеющих ограничения жизнедеятельности.</a:t>
            </a:r>
            <a:endParaRPr lang="ru-RU" sz="2400" cap="none" spc="50" dirty="0">
              <a:ln w="11430">
                <a:solidFill>
                  <a:schemeClr val="accent2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9197" y="1202841"/>
            <a:ext cx="3086548" cy="4115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7845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pc="50" dirty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и культурно-досуговая деятельность</a:t>
            </a:r>
            <a:endParaRPr lang="en-US" sz="28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b="1" cap="none" spc="50" dirty="0" smtClean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79675"/>
            <a:ext cx="832559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Всего за 2024 год в мероприятиях приняло участие: 823 чел.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1357757730"/>
              </p:ext>
            </p:extLst>
          </p:nvPr>
        </p:nvGraphicFramePr>
        <p:xfrm>
          <a:off x="237030" y="1433673"/>
          <a:ext cx="720080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482" name="Picture 2" descr="https://i.mycdn.me/i?r=AyH4iRPQ2q0otWIFepML2LxR_MO0y6xepaYWDpMyWcjmr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7830" y="1416332"/>
            <a:ext cx="1566174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i.mycdn.me/i?r=AyH4iRPQ2q0otWIFepML2LxR1lBBvFSZFZKfwUIX36SIw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8961" y="2996952"/>
            <a:ext cx="1675233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i.mycdn.me/i?r=AyH4iRPQ2q0otWIFepML2LxRGaQP_b-RWmIYf_cArln0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2752" y="4869160"/>
            <a:ext cx="1712155" cy="1284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s://i.mycdn.me/i?r=AyH4iRPQ2q0otWIFepML2LxRGb1l6LItA1Pkd85jcuC41Q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895" b="18760"/>
          <a:stretch/>
        </p:blipFill>
        <p:spPr bwMode="auto">
          <a:xfrm>
            <a:off x="5997981" y="5612426"/>
            <a:ext cx="1439849" cy="10816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s://i.mycdn.me/i?r=AyH4iRPQ2q0otWIFepML2LxRGFxs2iSDq4potyad8MAuH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079" r="2453" b="31032"/>
          <a:stretch/>
        </p:blipFill>
        <p:spPr bwMode="auto">
          <a:xfrm>
            <a:off x="203347" y="5085184"/>
            <a:ext cx="2134725" cy="1514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s://i.mycdn.me/i?r=AyH4iRPQ2q0otWIFepML2LxRfR7TbblWlhH6OqwEAtn_b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09" b="9398"/>
          <a:stretch/>
        </p:blipFill>
        <p:spPr bwMode="auto">
          <a:xfrm>
            <a:off x="2195736" y="5278720"/>
            <a:ext cx="1594077" cy="1415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https://i.mycdn.me/i?r=AyH4iRPQ2q0otWIFepML2LxR6Kup9wu-KE2rVtWowSNSl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7944" y="5587161"/>
            <a:ext cx="1656184" cy="11041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950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 планы на 2025 год:</a:t>
            </a:r>
            <a:r>
              <a:rPr lang="en-US" sz="2800" b="1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786072"/>
            <a:ext cx="8325593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>
              <a:lnSpc>
                <a:spcPct val="150000"/>
              </a:lnSpc>
            </a:pPr>
            <a:r>
              <a:rPr lang="ru-RU" sz="2000" spc="50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Для полного удовлетворения наших клиентов в стационарных услугах мы ежедневно стараемся улучшить их качества жизни, через улучшения качества оказываемых услуг и поиска новых методов и форм работы.</a:t>
            </a:r>
          </a:p>
          <a:p>
            <a:pPr algn="ctr">
              <a:lnSpc>
                <a:spcPct val="150000"/>
              </a:lnSpc>
            </a:pPr>
            <a:r>
              <a:rPr lang="ru-RU" sz="2400" spc="5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На 2025 год мы планируем:   </a:t>
            </a:r>
            <a:endParaRPr lang="en-US" sz="2400" spc="50" dirty="0" smtClean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4282279124"/>
              </p:ext>
            </p:extLst>
          </p:nvPr>
        </p:nvGraphicFramePr>
        <p:xfrm>
          <a:off x="971600" y="3279062"/>
          <a:ext cx="7416824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28860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3mu.ru/wp-content/uploads/2019/05/nadpis-09-0009-ic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00608" y="2132856"/>
            <a:ext cx="1120609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243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Мощность учреждения: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9869" y="836712"/>
            <a:ext cx="464937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cap="none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койко</a:t>
            </a:r>
            <a:r>
              <a:rPr lang="ru-RU" sz="2400" spc="50" dirty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cap="none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мест: 90 ед.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 мужчин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cap="none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 женщин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проживающих:</a:t>
            </a:r>
          </a:p>
          <a:p>
            <a:pPr>
              <a:lnSpc>
                <a:spcPct val="150000"/>
              </a:lnSpc>
            </a:pPr>
            <a:r>
              <a:rPr lang="ru-RU" sz="2400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35-95 лет</a:t>
            </a:r>
            <a:endParaRPr lang="ru-RU" sz="2400" cap="none" spc="50" dirty="0">
              <a:ln w="11430">
                <a:solidFill>
                  <a:schemeClr val="accent2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3620843"/>
            <a:ext cx="61358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400" spc="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Клиенты с ограниченными способностями:</a:t>
            </a:r>
            <a:endParaRPr lang="ru-RU" sz="2400" cap="none" spc="50" dirty="0" smtClean="0">
              <a:ln w="11430">
                <a:solidFill>
                  <a:schemeClr val="accent2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3210908373"/>
              </p:ext>
            </p:extLst>
          </p:nvPr>
        </p:nvGraphicFramePr>
        <p:xfrm>
          <a:off x="179512" y="4221088"/>
          <a:ext cx="5040560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4" descr="https://i.mycdn.me/i?r=AyH4iRPQ2q0otWIFepML2LxRetD7vSjdAU_RPpPIH5kWEQ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86"/>
          <a:stretch/>
        </p:blipFill>
        <p:spPr bwMode="auto">
          <a:xfrm>
            <a:off x="6039544" y="4293096"/>
            <a:ext cx="2376264" cy="22371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Бух\Downloads\IMG_20220702_1603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8814" y="404664"/>
            <a:ext cx="2160240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1139" y="1988839"/>
            <a:ext cx="3196006" cy="16320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7628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Семейные пары, которые встретили друг друга в нашем доме милосердия: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Users\Бух\Downloads\WhatsApp Image 2023-02-13 at 08.55.20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385"/>
          <a:stretch/>
        </p:blipFill>
        <p:spPr bwMode="auto">
          <a:xfrm>
            <a:off x="1602664" y="1576845"/>
            <a:ext cx="2973223" cy="45253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Бух\Downloads\WhatsApp Image 2023-02-13 at 08.55.00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433"/>
          <a:stretch/>
        </p:blipFill>
        <p:spPr bwMode="auto">
          <a:xfrm flipH="1">
            <a:off x="4847857" y="1622987"/>
            <a:ext cx="2977973" cy="44331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i.mycdn.me/i?r=AyH4iRPQ2q0otWIFepML2LxRODfgP2_-ZF9NfdyKC5Zkd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395"/>
          <a:stretch/>
        </p:blipFill>
        <p:spPr bwMode="auto">
          <a:xfrm>
            <a:off x="6207602" y="4212554"/>
            <a:ext cx="2756886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i.mycdn.me/i?r=AyH4iRPQ2q0otWIFepML2LxRsuN9fjRE2tXs5vsIeCRZZ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12" t="13047" r="19345" b="17856"/>
          <a:stretch/>
        </p:blipFill>
        <p:spPr bwMode="auto">
          <a:xfrm>
            <a:off x="300077" y="4077072"/>
            <a:ext cx="1919110" cy="2559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kartinkin.net/uploads/posts/2022-03/thumbs/1648170932_3-kartinkin-net-p-svadebnie-golubi-kartinki-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9276" y="4513233"/>
            <a:ext cx="2704506" cy="212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kartinkin.net/uploads/posts/2022-03/thumbs/1648170932_4-kartinkin-net-p-svadebnie-golubi-kartinki-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874" y="1199506"/>
            <a:ext cx="2268900" cy="224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https://kartinkin.net/uploads/posts/2022-03/thumbs/1648170932_4-kartinkin-net-p-svadebnie-golubi-kartinki-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6255" y="1094792"/>
            <a:ext cx="2159835" cy="213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8365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Главные </a:t>
            </a:r>
            <a:r>
              <a:rPr lang="en-US" sz="28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129" y="692696"/>
            <a:ext cx="8774619" cy="39472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1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1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</a:t>
            </a:r>
            <a:r>
              <a:rPr lang="en-US" sz="21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</a:t>
            </a:r>
            <a:r>
              <a:rPr lang="en-US" sz="21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</a:t>
            </a:r>
            <a:r>
              <a:rPr lang="en-US" sz="21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21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</a:t>
            </a:r>
            <a:r>
              <a:rPr lang="en-US" sz="21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жизнидеятельности</a:t>
            </a:r>
            <a:r>
              <a:rPr lang="en-US" sz="21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клиентов</a:t>
            </a:r>
            <a:r>
              <a:rPr lang="en-US" sz="21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100" cap="none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100" cap="none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</a:t>
            </a:r>
            <a:r>
              <a:rPr lang="en-US" sz="2100" cap="none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</a:t>
            </a:r>
            <a:r>
              <a:rPr lang="en-US" sz="2100" cap="none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cap="none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2100" cap="none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cap="none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</a:t>
            </a:r>
            <a:r>
              <a:rPr lang="en-US" sz="2100" cap="none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cap="none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</a:t>
            </a:r>
            <a:r>
              <a:rPr lang="en-US" sz="2100" cap="none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cap="none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en-US" sz="2100" cap="none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cap="none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r>
              <a:rPr lang="en-US" sz="2100" cap="none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100" cap="none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ограниченными</a:t>
            </a:r>
            <a:r>
              <a:rPr lang="en-US" sz="2100" cap="none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cap="none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способностями</a:t>
            </a:r>
            <a:r>
              <a:rPr lang="en-US" sz="2100" cap="none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100" cap="none" spc="50" dirty="0" smtClean="0">
              <a:ln w="11430">
                <a:solidFill>
                  <a:schemeClr val="tx2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1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способности к самообслуживанию;</a:t>
            </a:r>
            <a:endParaRPr lang="en-US" sz="2100" cap="none" spc="50" dirty="0" smtClean="0">
              <a:ln w="11430">
                <a:solidFill>
                  <a:schemeClr val="tx2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1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sz="21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лучшение</a:t>
            </a:r>
            <a:r>
              <a:rPr lang="en-US" sz="21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</a:t>
            </a:r>
            <a:r>
              <a:rPr lang="en-US" sz="21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1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психологического</a:t>
            </a:r>
            <a:r>
              <a:rPr lang="en-US" sz="21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r>
              <a:rPr lang="en-US" sz="21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проживающих</a:t>
            </a:r>
            <a:r>
              <a:rPr lang="en-US" sz="21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100" spc="50" dirty="0" smtClean="0">
              <a:ln w="11430">
                <a:solidFill>
                  <a:schemeClr val="tx2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000" cap="none" spc="50" dirty="0" smtClean="0">
              <a:ln w="11430">
                <a:solidFill>
                  <a:schemeClr val="accent2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i.mycdn.me/i?r=AyH4iRPQ2q0otWIFepML2LxR0v0OlE6NBz5N6jfjf638D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2700299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mycdn.me/i?r=AyH4iRPQ2q0otWIFepML2LxRkK5FI8TawKhqXw5CcmkQcQ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18" b="10345"/>
          <a:stretch/>
        </p:blipFill>
        <p:spPr bwMode="auto">
          <a:xfrm>
            <a:off x="3419872" y="4250424"/>
            <a:ext cx="2088232" cy="2237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mycdn.me/i?r=AyH4iRPQ2q0otWIFepML2LxR-ZiFMUstXADRK8i7_YIpA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59155"/>
            <a:ext cx="3030285" cy="2020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mycdn.me/i?r=AyH4iRPQ2q0otWIFepML2LxReeRdTlhWrbZJHzYkRSRvqQ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64" t="12805" r="22989"/>
          <a:stretch/>
        </p:blipFill>
        <p:spPr bwMode="auto">
          <a:xfrm>
            <a:off x="197129" y="4299228"/>
            <a:ext cx="2643858" cy="22355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\\192.168.0.200\box\obmen\Маша\Доступная среда\DSC_005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86" r="16981" b="33109"/>
          <a:stretch/>
        </p:blipFill>
        <p:spPr bwMode="auto">
          <a:xfrm>
            <a:off x="5975282" y="4250424"/>
            <a:ext cx="2852957" cy="1986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Бух\Downloads\WhatsApp Image 2023-01-21 at 13.55.22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9706" y="4380751"/>
            <a:ext cx="2569818" cy="19285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https://thumbor.newswave.ru/VjVm_z6OnN94gMFU8Dfy7NvSVis=/fit-in/1200x0/filters:quality(80)/https:/zaren.ru/media/cache/2023/01/19/img-20230109-142723-52ae0dac5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thumbor.newswave.ru/VjVm_z6OnN94gMFU8Dfy7NvSVis=/fit-in/1200x0/filters:quality(80)/https:/zaren.ru/media/cache/2023/01/19/img-20230109-142723-52ae0dac5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5" name="Picture 13" descr="C:\Users\Бух\Desktop\Безымянный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57092"/>
            <a:ext cx="2304256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https://i.mycdn.me/i?r=AyH4iRPQ2q0otWIFepML2LxRXiNIagd_rzq5nwaAX6YZj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6748" y="4299228"/>
            <a:ext cx="3090023" cy="2060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https://i.mycdn.me/i?r=AyH4iRPQ2q0otWIFepML2LxRMrDtUE4yqrf3TAFGAIvWa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0179" y="4449730"/>
            <a:ext cx="3057519" cy="2038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63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</a:t>
            </a:r>
            <a:r>
              <a:rPr lang="en-US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129" y="692696"/>
            <a:ext cx="5633216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4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ндивидуальный</a:t>
            </a:r>
            <a:r>
              <a:rPr lang="en-US" sz="24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подход</a:t>
            </a:r>
            <a:r>
              <a:rPr lang="en-US" sz="24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24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оказанию</a:t>
            </a:r>
            <a:r>
              <a:rPr lang="en-US" sz="24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</a:t>
            </a:r>
            <a:r>
              <a:rPr lang="en-US" sz="24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r>
              <a:rPr lang="en-US" sz="24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cap="none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2400" cap="none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едицинская</a:t>
            </a:r>
            <a:r>
              <a:rPr lang="en-US" sz="2400" cap="none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cap="none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</a:t>
            </a:r>
            <a:r>
              <a:rPr lang="en-US" sz="2400" cap="none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cap="none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</a:t>
            </a:r>
            <a:r>
              <a:rPr lang="en-US" sz="2400" cap="none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cap="none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реабилитация</a:t>
            </a:r>
            <a:r>
              <a:rPr lang="en-US" sz="2400" cap="none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4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омплексная</a:t>
            </a:r>
            <a:r>
              <a:rPr lang="en-US" sz="24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en-US" sz="24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долговременного</a:t>
            </a:r>
            <a:r>
              <a:rPr lang="en-US" sz="24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ухода</a:t>
            </a:r>
            <a:r>
              <a:rPr lang="en-US" sz="24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cap="none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400" cap="none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омплексная</a:t>
            </a:r>
            <a:r>
              <a:rPr lang="en-US" sz="2400" cap="none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cap="none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en-US" sz="2400" cap="none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cap="none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адаптации</a:t>
            </a:r>
            <a:r>
              <a:rPr lang="en-US" sz="2400" cap="none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cap="none" spc="50" dirty="0" smtClean="0">
              <a:ln w="11430">
                <a:solidFill>
                  <a:schemeClr val="tx2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Бух\Downloads\WhatsApp Image 2023-01-21 at 13.55.22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1918" y="4687164"/>
            <a:ext cx="2516690" cy="1888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Бух\Downloads\WhatsApp Image 2023-01-21 at 13.55.21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39" y="695555"/>
            <a:ext cx="2593909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302" b="11429"/>
          <a:stretch/>
        </p:blipFill>
        <p:spPr>
          <a:xfrm>
            <a:off x="216621" y="4768027"/>
            <a:ext cx="2797116" cy="1837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4526" y="4437112"/>
            <a:ext cx="2736304" cy="20522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2806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8734"/>
            <a:ext cx="878497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8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</a:t>
            </a:r>
            <a:r>
              <a:rPr lang="en-US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направления </a:t>
            </a:r>
            <a:r>
              <a:rPr lang="en-US" sz="2800" b="1" cap="none" spc="50" dirty="0" err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800" b="1" cap="none" spc="50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cap="none" spc="50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31800"/>
            <a:ext cx="5022943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адекватных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возрасту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состоянию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жизнидеятельности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spc="50" dirty="0" smtClean="0">
              <a:ln w="11430">
                <a:solidFill>
                  <a:schemeClr val="tx2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просвещение.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уровня социальной напряженности.</a:t>
            </a:r>
            <a:endParaRPr lang="en-US" sz="2000" spc="50" dirty="0" smtClean="0">
              <a:ln w="11430">
                <a:solidFill>
                  <a:schemeClr val="tx2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роведение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реабилитационных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медицинского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лечебного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характера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рганизация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50" dirty="0" err="1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досуга</a:t>
            </a:r>
            <a:r>
              <a:rPr lang="en-US" sz="2000" spc="50" dirty="0" smtClean="0">
                <a:ln w="11430">
                  <a:solidFill>
                    <a:schemeClr val="tx2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4" name="Picture 4" descr="https://i.mycdn.me/i?r=AyH4iRPQ2q0otWIFepML2LxRnpvpePIvJo-qQ5HPQn2tn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16" b="22712"/>
          <a:stretch/>
        </p:blipFill>
        <p:spPr bwMode="auto">
          <a:xfrm flipH="1">
            <a:off x="755576" y="5267825"/>
            <a:ext cx="1750449" cy="1385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.mycdn.me/i?r=AyH4iRPQ2q0otWIFepML2LxR_jU84SbIzzxesTvNbx7bw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18588"/>
            <a:ext cx="3405021" cy="5706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5267825"/>
            <a:ext cx="1853682" cy="1390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0507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3316</TotalTime>
  <Words>814</Words>
  <Application>Microsoft Office PowerPoint</Application>
  <PresentationFormat>Экран (4:3)</PresentationFormat>
  <Paragraphs>177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Бух</dc:creator>
  <cp:lastModifiedBy>Windows User</cp:lastModifiedBy>
  <cp:revision>128</cp:revision>
  <cp:lastPrinted>2024-02-26T05:23:40Z</cp:lastPrinted>
  <dcterms:created xsi:type="dcterms:W3CDTF">2023-01-20T12:58:19Z</dcterms:created>
  <dcterms:modified xsi:type="dcterms:W3CDTF">2025-03-14T11:26:46Z</dcterms:modified>
</cp:coreProperties>
</file>