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64" r:id="rId4"/>
    <p:sldId id="284" r:id="rId5"/>
    <p:sldId id="265" r:id="rId6"/>
    <p:sldId id="285" r:id="rId7"/>
    <p:sldId id="286" r:id="rId8"/>
    <p:sldId id="283" r:id="rId9"/>
    <p:sldId id="260" r:id="rId10"/>
    <p:sldId id="287" r:id="rId11"/>
    <p:sldId id="282" r:id="rId12"/>
  </p:sldIdLst>
  <p:sldSz cx="24387175" cy="13716000"/>
  <p:notesSz cx="6807200" cy="99393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10"/>
  </p:normalViewPr>
  <p:slideViewPr>
    <p:cSldViewPr snapToGrid="0" snapToObjects="1">
      <p:cViewPr>
        <p:scale>
          <a:sx n="59" d="100"/>
          <a:sy n="59" d="100"/>
        </p:scale>
        <p:origin x="-120" y="-72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ВОВ</c:v>
                </c:pt>
              </c:strCache>
            </c:strRef>
          </c:tx>
          <c:dLbls>
            <c:dLbl>
              <c:idx val="0"/>
              <c:layout>
                <c:manualLayout>
                  <c:x val="-3.8491046063163246E-2"/>
                  <c:y val="0.143056407573631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C3-4CAB-941D-DB3AA3378B93}"/>
                </c:ext>
              </c:extLst>
            </c:dLbl>
            <c:dLbl>
              <c:idx val="1"/>
              <c:layout>
                <c:manualLayout>
                  <c:x val="0.19553749027069117"/>
                  <c:y val="-0.215237746531700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3-4CAB-941D-DB3AA3378B93}"/>
                </c:ext>
              </c:extLst>
            </c:dLbl>
            <c:dLbl>
              <c:idx val="2"/>
              <c:layout>
                <c:manualLayout>
                  <c:x val="-0.10406052751874499"/>
                  <c:y val="-8.8409396561869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C3-4CAB-941D-DB3AA3378B93}"/>
                </c:ext>
              </c:extLst>
            </c:dLbl>
            <c:dLbl>
              <c:idx val="3"/>
              <c:layout>
                <c:manualLayout>
                  <c:x val="0.14802362771806402"/>
                  <c:y val="-0.18493080540950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3-4CAB-941D-DB3AA3378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sz="4000" b="1">
                    <a:solidFill>
                      <a:schemeClr val="bg1"/>
                    </a:solidFill>
                    <a:latin typeface="Montserrat Medium" pitchFamily="2" charset="-52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Труженики тыла</c:v>
                </c:pt>
                <c:pt idx="1">
                  <c:v>Дети войны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C3-4CAB-941D-DB3AA337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312442935088813"/>
          <c:y val="7.4711922666030215E-4"/>
          <c:w val="0.31569583822914582"/>
          <c:h val="0.90704220726703444"/>
        </c:manualLayout>
      </c:layout>
      <c:overlay val="0"/>
      <c:txPr>
        <a:bodyPr/>
        <a:lstStyle/>
        <a:p>
          <a:pPr>
            <a:defRPr sz="2800">
              <a:latin typeface="Montserrat Medium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2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4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81" tIns="20091" rIns="40181" bIns="2009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81" tIns="20091" rIns="40181" bIns="20091"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5"/>
            <a:ext cx="18290381" cy="4775200"/>
          </a:xfrm>
          <a:prstGeom prst="rect">
            <a:avLst/>
          </a:prstGeom>
        </p:spPr>
        <p:txBody>
          <a:bodyPr lIns="243852" tIns="121926" rIns="243852" bIns="121926" anchor="b"/>
          <a:lstStyle>
            <a:lvl1pPr algn="ctr">
              <a:defRPr sz="1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5"/>
            <a:ext cx="18290381" cy="3311525"/>
          </a:xfrm>
          <a:prstGeom prst="rect">
            <a:avLst/>
          </a:prstGeom>
        </p:spPr>
        <p:txBody>
          <a:bodyPr lIns="243852" tIns="121926" rIns="243852" bIns="121926"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618" y="12712701"/>
            <a:ext cx="5487114" cy="730251"/>
          </a:xfrm>
          <a:prstGeom prst="rect">
            <a:avLst/>
          </a:prstGeom>
        </p:spPr>
        <p:txBody>
          <a:bodyPr lIns="243852" tIns="121926" rIns="243852" bIns="121926"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1"/>
          </a:xfrm>
          <a:prstGeom prst="rect">
            <a:avLst/>
          </a:prstGeom>
        </p:spPr>
        <p:txBody>
          <a:bodyPr lIns="243852" tIns="121926" rIns="243852" bIns="121926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443" y="12712701"/>
            <a:ext cx="5487114" cy="730251"/>
          </a:xfrm>
          <a:prstGeom prst="rect">
            <a:avLst/>
          </a:prstGeom>
        </p:spPr>
        <p:txBody>
          <a:bodyPr lIns="243852" tIns="121926" rIns="243852" bIns="121926"/>
          <a:lstStyle/>
          <a:p>
            <a:fld id="{9D68EF87-8B1F-4811-920B-A5226BC6D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F93CAF-3F0D-466B-B419-D68FD7F7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14713" y="2665941"/>
            <a:ext cx="22259192" cy="10039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6600" b="1" dirty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ПЛАН МЕРОПРИЯТИЙ, ПОСВЯЩЕННЫХ 80-Й ГОДОВЩИНЕ ПОБЕДЫ В </a:t>
            </a:r>
            <a:r>
              <a:rPr lang="ru-RU" sz="6600" b="1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ВЕЛИКОЙ ОТЕЧЕСТВЕННОЙ </a:t>
            </a:r>
            <a:r>
              <a:rPr lang="ru-RU" sz="6600" b="1" dirty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ВОЙНЕ </a:t>
            </a:r>
            <a:endParaRPr lang="ru-RU" sz="6600" b="1" dirty="0" smtClean="0">
              <a:solidFill>
                <a:srgbClr val="0037A5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  <a:p>
            <a:pPr algn="ctr"/>
            <a:r>
              <a:rPr lang="ru-RU" sz="6600" b="1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1941-1945 </a:t>
            </a:r>
            <a:r>
              <a:rPr lang="ru-RU" sz="6600" b="1" dirty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ГОДОВ</a:t>
            </a:r>
            <a:endParaRPr lang="en-US" sz="6600" b="1" dirty="0">
              <a:solidFill>
                <a:srgbClr val="0037A5"/>
              </a:solidFill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0037A5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714713" y="7342843"/>
            <a:ext cx="17100571" cy="3565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16"/>
              </a:lnSpc>
              <a:spcAft>
                <a:spcPts val="500"/>
              </a:spcAft>
              <a:buNone/>
            </a:pPr>
            <a:r>
              <a:rPr lang="ru-RU" sz="4800" dirty="0" smtClean="0">
                <a:solidFill>
                  <a:srgbClr val="0037A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МИНИСТЕРСТВО СОЦИАЛЬНОЙ ЗАЩИТЫ НАСЕЛЕНИЯ ВЛАДИМИРСКОЙ ОБЛАСТИ</a:t>
            </a:r>
          </a:p>
          <a:p>
            <a:pPr marL="0" indent="0" algn="l">
              <a:lnSpc>
                <a:spcPts val="5016"/>
              </a:lnSpc>
              <a:spcAft>
                <a:spcPts val="500"/>
              </a:spcAft>
              <a:buNone/>
            </a:pPr>
            <a:r>
              <a:rPr lang="ru-RU" sz="4800" dirty="0" smtClean="0">
                <a:solidFill>
                  <a:srgbClr val="0037A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КОЛЬЧУГИНСКИЙ ДОМ-ИНТЕРНАТ МИЛОСЕРДИЯ ДЛЯ ПРЕСТАРЕЛЫХ И ИНВАЛИДОВ</a:t>
            </a:r>
          </a:p>
          <a:p>
            <a:pPr marL="0" indent="0" algn="l">
              <a:lnSpc>
                <a:spcPts val="5016"/>
              </a:lnSpc>
              <a:spcAft>
                <a:spcPts val="500"/>
              </a:spcAft>
              <a:buNone/>
            </a:pPr>
            <a:endParaRPr lang="ru-RU" sz="4800" dirty="0" smtClean="0">
              <a:solidFill>
                <a:srgbClr val="FF0000"/>
              </a:solidFill>
              <a:latin typeface="Montserrat Bold" pitchFamily="34" charset="0"/>
              <a:ea typeface="Montserrat Bold" pitchFamily="34" charset="-122"/>
              <a:cs typeface="Montserrat Bold" pitchFamily="34" charset="-120"/>
            </a:endParaRPr>
          </a:p>
          <a:p>
            <a:pPr marL="0" indent="0" algn="l">
              <a:lnSpc>
                <a:spcPts val="5016"/>
              </a:lnSpc>
              <a:spcAft>
                <a:spcPts val="500"/>
              </a:spcAft>
              <a:buNone/>
            </a:pPr>
            <a:endParaRPr lang="ru-RU" sz="4800" dirty="0" smtClean="0">
              <a:solidFill>
                <a:srgbClr val="FF0000"/>
              </a:solidFill>
              <a:latin typeface="Montserrat Bold" pitchFamily="34" charset="0"/>
              <a:ea typeface="Montserrat Bold" pitchFamily="34" charset="-122"/>
              <a:cs typeface="Montserrat Bold" pitchFamily="34" charset="-12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" b="98986" l="1902" r="97011">
                        <a14:foregroundMark x1="31522" y1="17246" x2="31522" y2="17246"/>
                        <a14:foregroundMark x1="32337" y1="10870" x2="32337" y2="10870"/>
                        <a14:foregroundMark x1="34783" y1="5942" x2="34783" y2="5942"/>
                        <a14:foregroundMark x1="76630" y1="87826" x2="76630" y2="87826"/>
                        <a14:foregroundMark x1="88587" y1="88116" x2="88587" y2="88116"/>
                        <a14:foregroundMark x1="59239" y1="90870" x2="59239" y2="90870"/>
                        <a14:foregroundMark x1="45652" y1="90435" x2="45652" y2="90435"/>
                        <a14:foregroundMark x1="34239" y1="90435" x2="34239" y2="90435"/>
                        <a14:foregroundMark x1="29076" y1="91159" x2="29076" y2="91159"/>
                        <a14:foregroundMark x1="14674" y1="93478" x2="14674" y2="93478"/>
                        <a14:foregroundMark x1="88043" y1="95217" x2="88043" y2="95217"/>
                        <a14:foregroundMark x1="29348" y1="22609" x2="29348" y2="22609"/>
                        <a14:backgroundMark x1="49728" y1="40580" x2="49728" y2="40580"/>
                        <a14:backgroundMark x1="77717" y1="91594" x2="77717" y2="91594"/>
                        <a14:backgroundMark x1="36957" y1="94058" x2="36957" y2="94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14731" y="3179851"/>
            <a:ext cx="4121775" cy="7728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74942" y="12241149"/>
            <a:ext cx="1314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37A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3600" dirty="0" smtClean="0">
                <a:solidFill>
                  <a:srgbClr val="0037A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2025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28" y="550366"/>
            <a:ext cx="2165870" cy="216345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760106" y="10112018"/>
            <a:ext cx="6954493" cy="26814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Montserrat Medium" pitchFamily="2" charset="-52"/>
              <a:ea typeface="Times New Roman" pitchFamily="18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Montserrat Medium" pitchFamily="2" charset="-52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Акция «Георгиевская ленточка»</a:t>
            </a:r>
          </a:p>
          <a:p>
            <a:pPr algn="ctr"/>
            <a:endParaRPr lang="ru-RU" sz="5400" dirty="0" smtClean="0">
              <a:solidFill>
                <a:schemeClr val="accent1"/>
              </a:solidFill>
              <a:latin typeface="Montserrat Medium" pitchFamily="2" charset="-52"/>
              <a:ea typeface="Montserrat Bold" charset="-12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5102" y="9878483"/>
            <a:ext cx="6444344" cy="2266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Акция 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«</a:t>
            </a:r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Свеча Памяти</a:t>
            </a:r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»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Montserrat Bold" charset="-120"/>
              </a:rPr>
              <a:t>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19949" y="10130903"/>
            <a:ext cx="6076951" cy="2266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Акция 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«Окна России»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Montserrat Medium" pitchFamily="2" charset="-52"/>
              <a:ea typeface="Montserrat Bold" charset="-120"/>
            </a:endParaRPr>
          </a:p>
          <a:p>
            <a:pPr algn="ctr"/>
            <a:endParaRPr lang="ru-RU" sz="5400" dirty="0" smtClean="0">
              <a:solidFill>
                <a:schemeClr val="accent1"/>
              </a:solidFill>
              <a:latin typeface="Montserrat Medium" pitchFamily="2" charset="-52"/>
              <a:ea typeface="Montserrat Bold" charset="-120"/>
            </a:endParaRPr>
          </a:p>
        </p:txBody>
      </p:sp>
      <p:sp>
        <p:nvSpPr>
          <p:cNvPr id="14" name="Text 1"/>
          <p:cNvSpPr/>
          <p:nvPr/>
        </p:nvSpPr>
        <p:spPr>
          <a:xfrm>
            <a:off x="1314663" y="855767"/>
            <a:ext cx="17849964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0037A5"/>
                </a:solidFill>
                <a:latin typeface="Montserrat ExtraBold" pitchFamily="34" charset="0"/>
              </a:rPr>
              <a:t>МЕРОПРИЯТИЯ УЧРЕЖДЕНИЙ СОЦИАЛЬНОГО ОБСЛУЖИВАНИЯ В РАМКАХ ПРАЗДНОВАНИЯ ДНЯ ПОБЕДЫ </a:t>
            </a:r>
            <a:endParaRPr lang="en-US" sz="6000" dirty="0">
              <a:solidFill>
                <a:srgbClr val="0037A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 smtClean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8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1" y="4819275"/>
            <a:ext cx="6323513" cy="4742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63" y="4661887"/>
            <a:ext cx="6287764" cy="4715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" b="12213"/>
          <a:stretch/>
        </p:blipFill>
        <p:spPr>
          <a:xfrm>
            <a:off x="16325023" y="4382801"/>
            <a:ext cx="7413195" cy="4994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7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F93CAF-3F0D-466B-B419-D68FD7F7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2"/>
            <a:ext cx="24387180" cy="13716003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>
          <a:xfrm>
            <a:off x="5124247" y="2134214"/>
            <a:ext cx="14230927" cy="901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5300" dirty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ВСЁ САМОЕ ИНТЕРЕСНОЕ И ВАЖНОЕ</a:t>
            </a:r>
          </a:p>
        </p:txBody>
      </p:sp>
      <p:sp>
        <p:nvSpPr>
          <p:cNvPr id="20" name="Text 1"/>
          <p:cNvSpPr/>
          <p:nvPr/>
        </p:nvSpPr>
        <p:spPr>
          <a:xfrm>
            <a:off x="3698819" y="3201319"/>
            <a:ext cx="16789863" cy="1968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5300" dirty="0">
                <a:solidFill>
                  <a:srgbClr val="C00000"/>
                </a:solidFill>
                <a:latin typeface="Montserrat" panose="00000500000000000000" pitchFamily="2" charset="-52"/>
                <a:ea typeface="Montserrat ExtraBold" pitchFamily="34" charset="-122"/>
                <a:cs typeface="Montserrat ExtraBold" pitchFamily="34" charset="-120"/>
              </a:rPr>
              <a:t>На сайте </a:t>
            </a:r>
            <a:r>
              <a:rPr lang="ru-RU" sz="5300" dirty="0" smtClean="0">
                <a:solidFill>
                  <a:srgbClr val="C00000"/>
                </a:solidFill>
                <a:latin typeface="Montserrat" panose="00000500000000000000" pitchFamily="2" charset="-52"/>
                <a:ea typeface="Montserrat ExtraBold" pitchFamily="34" charset="-122"/>
                <a:cs typeface="Montserrat ExtraBold" pitchFamily="34" charset="-120"/>
              </a:rPr>
              <a:t>Министерства, </a:t>
            </a:r>
            <a:r>
              <a:rPr lang="ru-RU" sz="5300" dirty="0">
                <a:solidFill>
                  <a:srgbClr val="C00000"/>
                </a:solidFill>
                <a:latin typeface="Montserrat" panose="00000500000000000000" pitchFamily="2" charset="-52"/>
                <a:ea typeface="Montserrat ExtraBold" pitchFamily="34" charset="-122"/>
                <a:cs typeface="Montserrat ExtraBold" pitchFamily="34" charset="-120"/>
              </a:rPr>
              <a:t>в аккаунтах социальных сетей и в </a:t>
            </a:r>
            <a:r>
              <a:rPr lang="en-US" sz="5300" dirty="0">
                <a:solidFill>
                  <a:srgbClr val="C00000"/>
                </a:solidFill>
                <a:latin typeface="Montserrat" panose="00000500000000000000" pitchFamily="2" charset="-52"/>
                <a:ea typeface="Montserrat ExtraBold" pitchFamily="34" charset="-122"/>
                <a:cs typeface="Montserrat ExtraBold" pitchFamily="34" charset="-120"/>
              </a:rPr>
              <a:t>Telegram-</a:t>
            </a:r>
            <a:r>
              <a:rPr lang="ru-RU" sz="5300" dirty="0">
                <a:solidFill>
                  <a:srgbClr val="C00000"/>
                </a:solidFill>
                <a:latin typeface="Montserrat" panose="00000500000000000000" pitchFamily="2" charset="-52"/>
                <a:ea typeface="Montserrat ExtraBold" pitchFamily="34" charset="-122"/>
                <a:cs typeface="Montserrat ExtraBold" pitchFamily="34" charset="-120"/>
              </a:rPr>
              <a:t>каналах </a:t>
            </a:r>
          </a:p>
        </p:txBody>
      </p:sp>
      <p:sp>
        <p:nvSpPr>
          <p:cNvPr id="21" name="Text 1"/>
          <p:cNvSpPr/>
          <p:nvPr/>
        </p:nvSpPr>
        <p:spPr>
          <a:xfrm>
            <a:off x="5307453" y="10319438"/>
            <a:ext cx="14230927" cy="901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endParaRPr lang="ru-RU" sz="5300" dirty="0">
              <a:solidFill>
                <a:srgbClr val="0037A5"/>
              </a:solidFill>
              <a:latin typeface="Montserrat ExtraBold" pitchFamily="34" charset="0"/>
              <a:ea typeface="Montserrat ExtraBold" pitchFamily="34" charset="-122"/>
              <a:cs typeface="Montserrat ExtraBold" pitchFamily="34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9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04" y="6194335"/>
            <a:ext cx="3889097" cy="3889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75" y="6345568"/>
            <a:ext cx="3729950" cy="372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857" y="6409109"/>
            <a:ext cx="3674323" cy="36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1333500" y="1352550"/>
            <a:ext cx="17849964" cy="1472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600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СТАТИСТИКА</a:t>
            </a:r>
            <a:endParaRPr lang="en-US" sz="6600" dirty="0">
              <a:solidFill>
                <a:srgbClr val="0037A5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2623056"/>
              </p:ext>
            </p:extLst>
          </p:nvPr>
        </p:nvGraphicFramePr>
        <p:xfrm>
          <a:off x="6926084" y="3796815"/>
          <a:ext cx="10765153" cy="694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837647" y="2824593"/>
            <a:ext cx="12611100" cy="1491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37A5"/>
                </a:solidFill>
                <a:latin typeface="Montserrat Medium" panose="00000600000000000000" pitchFamily="2" charset="-52"/>
              </a:rPr>
              <a:t>В Кольчугинском доме милосердия на 01.01.2025 –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2 труженика тыла;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                   28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детей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</a:rPr>
              <a:t>войны</a:t>
            </a:r>
          </a:p>
          <a:p>
            <a:endParaRPr lang="ru-RU" sz="4000" dirty="0" smtClean="0">
              <a:solidFill>
                <a:srgbClr val="0037A5"/>
              </a:solidFill>
              <a:latin typeface="Montserrat Medium" panose="00000600000000000000" pitchFamily="2" charset="-52"/>
            </a:endParaRPr>
          </a:p>
          <a:p>
            <a:endParaRPr lang="ru-RU" sz="4000" dirty="0">
              <a:solidFill>
                <a:srgbClr val="0037A5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1995" y="550365"/>
            <a:ext cx="2612842" cy="26099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6401" y="11445270"/>
            <a:ext cx="36465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Средний </a:t>
            </a:r>
            <a:r>
              <a:rPr lang="ru-RU" sz="3000" b="1" spc="-30" dirty="0" smtClean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возраст: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42169" y="11491436"/>
            <a:ext cx="5744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Кол-во </a:t>
            </a:r>
            <a:r>
              <a:rPr lang="ru-RU" sz="3000" b="1" spc="-30" dirty="0" smtClean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тружеников тыла:</a:t>
            </a:r>
          </a:p>
          <a:p>
            <a:pPr marL="274638" indent="-2746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spc="-3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старше 95 лет – </a:t>
            </a:r>
            <a:r>
              <a:rPr lang="ru-RU" sz="30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 чел</a:t>
            </a:r>
            <a:r>
              <a:rPr lang="en-US" sz="3000" b="1" spc="-3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.</a:t>
            </a:r>
            <a:r>
              <a:rPr lang="en-US" sz="30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;</a:t>
            </a:r>
            <a:r>
              <a:rPr lang="ru-RU" sz="30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11719" y="11625232"/>
            <a:ext cx="50821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Кол-во «</a:t>
            </a:r>
            <a:r>
              <a:rPr lang="ru-RU" sz="3000" b="1" spc="-30" dirty="0" smtClean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детей </a:t>
            </a:r>
            <a:r>
              <a:rPr lang="ru-RU" sz="30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войны» :</a:t>
            </a:r>
            <a:endParaRPr lang="ru-RU" sz="3000" b="1" spc="-30" dirty="0" smtClean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 marL="274638" indent="-274638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28 чел</a:t>
            </a:r>
            <a:r>
              <a:rPr lang="en-US" sz="30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.</a:t>
            </a:r>
            <a:r>
              <a:rPr lang="ru-RU" sz="30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54364" y="6413435"/>
            <a:ext cx="167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spc="-3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– </a:t>
            </a:r>
            <a:r>
              <a:rPr lang="ru-RU" sz="28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 </a:t>
            </a:r>
            <a:r>
              <a:rPr lang="ru-RU" sz="28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чел</a:t>
            </a:r>
            <a:r>
              <a:rPr lang="en-US" sz="28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.</a:t>
            </a:r>
            <a:endParaRPr lang="ru-RU" sz="2800" b="1" spc="-30" dirty="0">
              <a:solidFill>
                <a:schemeClr val="accent2">
                  <a:lumMod val="75000"/>
                </a:schemeClr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53296" y="9180328"/>
            <a:ext cx="1792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spc="-30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– </a:t>
            </a:r>
            <a:r>
              <a:rPr lang="ru-RU" sz="28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28чел</a:t>
            </a:r>
            <a:r>
              <a:rPr lang="en-US" sz="2800" b="1" spc="-30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.</a:t>
            </a:r>
            <a:endParaRPr lang="ru-RU" sz="2800" b="1" spc="-30" dirty="0">
              <a:solidFill>
                <a:schemeClr val="accent2">
                  <a:lumMod val="75000"/>
                </a:schemeClr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 smtClean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2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28" y="550366"/>
            <a:ext cx="2165870" cy="216345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050840"/>
              </p:ext>
            </p:extLst>
          </p:nvPr>
        </p:nvGraphicFramePr>
        <p:xfrm>
          <a:off x="1489636" y="2165271"/>
          <a:ext cx="13913184" cy="1038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2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1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6233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tserrat Medium" pitchFamily="2" charset="-52"/>
                        </a:rPr>
                        <a:t>Услуга</a:t>
                      </a:r>
                      <a:endParaRPr lang="ru-RU" sz="4000" dirty="0">
                        <a:latin typeface="Montserrat Medium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tserrat Medium" pitchFamily="2" charset="-52"/>
                        </a:rPr>
                        <a:t>Количество</a:t>
                      </a:r>
                      <a:r>
                        <a:rPr lang="ru-RU" sz="4000" baseline="0" dirty="0" smtClean="0">
                          <a:latin typeface="Montserrat Medium" pitchFamily="2" charset="-52"/>
                        </a:rPr>
                        <a:t>  чел.</a:t>
                      </a:r>
                      <a:endParaRPr lang="ru-RU" sz="4000" dirty="0"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52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4000" b="0" dirty="0" smtClean="0">
                        <a:latin typeface="Montserrat Medium" pitchFamily="2" charset="-5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4000" b="0" dirty="0" smtClean="0">
                        <a:latin typeface="Montserrat Medium" pitchFamily="2" charset="-52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0" dirty="0" smtClean="0">
                          <a:latin typeface="Montserrat Medium" pitchFamily="2" charset="-52"/>
                        </a:rPr>
                        <a:t>Социально-бытовые</a:t>
                      </a:r>
                      <a:r>
                        <a:rPr lang="ru-RU" sz="4000" b="0" baseline="0" dirty="0" smtClean="0">
                          <a:latin typeface="Montserrat Medium" pitchFamily="2" charset="-52"/>
                        </a:rPr>
                        <a:t> услуги;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0" dirty="0" smtClean="0">
                        <a:latin typeface="Montserrat Medium" pitchFamily="2" charset="-52"/>
                      </a:endParaRPr>
                    </a:p>
                    <a:p>
                      <a:pPr algn="ctr"/>
                      <a:endParaRPr lang="ru-RU" sz="4000" b="0" dirty="0" smtClean="0">
                        <a:latin typeface="Montserrat Medium" pitchFamily="2" charset="-52"/>
                      </a:endParaRPr>
                    </a:p>
                    <a:p>
                      <a:pPr algn="ctr"/>
                      <a:r>
                        <a:rPr lang="ru-RU" sz="4000" b="0" dirty="0" smtClean="0">
                          <a:latin typeface="Montserrat Medium" pitchFamily="2" charset="-52"/>
                        </a:rPr>
                        <a:t>28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90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0" dirty="0" smtClean="0">
                          <a:latin typeface="Montserrat Medium" pitchFamily="2" charset="-52"/>
                        </a:rPr>
                        <a:t>Социально-медицинские</a:t>
                      </a:r>
                      <a:r>
                        <a:rPr lang="ru-RU" sz="4000" b="0" baseline="0" dirty="0" smtClean="0">
                          <a:latin typeface="Montserrat Medium" pitchFamily="2" charset="-52"/>
                        </a:rPr>
                        <a:t> услуги;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dirty="0" smtClean="0">
                          <a:latin typeface="Montserrat Medium" pitchFamily="2" charset="-52"/>
                        </a:rPr>
                        <a:t>Социально-психологические</a:t>
                      </a:r>
                      <a:r>
                        <a:rPr lang="ru-RU" sz="4000" b="0" baseline="0" dirty="0" smtClean="0">
                          <a:latin typeface="Montserrat Medium" pitchFamily="2" charset="-52"/>
                        </a:rPr>
                        <a:t> услуги;</a:t>
                      </a:r>
                      <a:endParaRPr lang="ru-RU" sz="4000" b="0" dirty="0" smtClean="0">
                        <a:latin typeface="Montserrat Medium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latin typeface="Montserrat Medium" pitchFamily="2" charset="-52"/>
                        </a:rPr>
                        <a:t>28</a:t>
                      </a:r>
                    </a:p>
                    <a:p>
                      <a:pPr algn="ctr"/>
                      <a:r>
                        <a:rPr lang="ru-RU" sz="4000" b="0" dirty="0" smtClean="0">
                          <a:latin typeface="Montserrat Medium" pitchFamily="2" charset="-52"/>
                        </a:rPr>
                        <a:t>28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3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0" dirty="0" smtClean="0">
                          <a:latin typeface="Montserrat Medium" pitchFamily="2" charset="-52"/>
                        </a:rPr>
                        <a:t>Социально-трудовые услуги;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0" dirty="0" smtClean="0">
                          <a:latin typeface="Montserrat Medium" pitchFamily="2" charset="-52"/>
                        </a:rPr>
                        <a:t>Социально-правовые услуги;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latin typeface="Montserrat Medium" pitchFamily="2" charset="-52"/>
                        </a:rPr>
                        <a:t>28</a:t>
                      </a:r>
                    </a:p>
                    <a:p>
                      <a:pPr algn="ctr"/>
                      <a:r>
                        <a:rPr lang="ru-RU" sz="4000" b="0" dirty="0" smtClean="0">
                          <a:latin typeface="Montserrat Medium" pitchFamily="2" charset="-52"/>
                        </a:rPr>
                        <a:t>28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56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4000" b="0" dirty="0" smtClean="0">
                          <a:latin typeface="Montserrat Medium" pitchFamily="2" charset="-52"/>
                        </a:rPr>
                        <a:t>Услуги</a:t>
                      </a:r>
                      <a:r>
                        <a:rPr lang="ru-RU" sz="4000" b="0" baseline="0" dirty="0" smtClean="0">
                          <a:latin typeface="Montserrat Medium" pitchFamily="2" charset="-52"/>
                        </a:rPr>
                        <a:t> в целях повышения потенциала получателей социальных услуг, имеющих ограничения жизнедеятельности.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latin typeface="Montserrat Medium" pitchFamily="2" charset="-52"/>
                        </a:rPr>
                        <a:t>28</a:t>
                      </a:r>
                      <a:endParaRPr lang="ru-RU" sz="4000" b="0" dirty="0">
                        <a:latin typeface="Montserrat Medium" pitchFamily="2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1391031"/>
                  </a:ext>
                </a:extLst>
              </a:tr>
            </a:tbl>
          </a:graphicData>
        </a:graphic>
      </p:graphicFrame>
      <p:sp>
        <p:nvSpPr>
          <p:cNvPr id="8" name="Text 1"/>
          <p:cNvSpPr/>
          <p:nvPr/>
        </p:nvSpPr>
        <p:spPr>
          <a:xfrm>
            <a:off x="1559072" y="1074926"/>
            <a:ext cx="20201056" cy="1397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СОЦИАЛЬНОЕ ОБСЛУЖИВАНИЕ </a:t>
            </a:r>
            <a:endParaRPr lang="en-US" sz="4800" dirty="0">
              <a:solidFill>
                <a:srgbClr val="0037A5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4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2" name="Рисунок 11" descr="C:\Users\DM\AppData\Local\Temp\Rar$DIa0.481\IMG_20220429_10475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829" y="2996612"/>
            <a:ext cx="6382137" cy="8424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2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8967" y="325776"/>
            <a:ext cx="2165870" cy="216345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448747" y="12230100"/>
            <a:ext cx="1769755" cy="102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016"/>
              </a:lnSpc>
              <a:spcAft>
                <a:spcPts val="500"/>
              </a:spcAft>
              <a:buNone/>
            </a:pPr>
            <a:endParaRPr lang="en-US" sz="4000" dirty="0">
              <a:solidFill>
                <a:srgbClr val="0037A5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1306153" y="1640712"/>
            <a:ext cx="15438797" cy="5236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600" dirty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Приказ Министерства социальной защиты населения Владимирской области от 29.11.2024 № 447 «Об утверждении  Плана по подготовке и проведению мероприятий в сфере социальной защиты </a:t>
            </a:r>
            <a:r>
              <a:rPr lang="ru-RU" sz="4600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населения</a:t>
            </a:r>
            <a:r>
              <a:rPr lang="ru-RU" sz="4600" dirty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, посвященных 80-й годовщине Победы в Великой Отечественной войне</a:t>
            </a:r>
            <a:r>
              <a:rPr lang="ru-RU" sz="4600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»</a:t>
            </a:r>
            <a:endParaRPr lang="en-US" sz="4600" dirty="0">
              <a:solidFill>
                <a:srgbClr val="0037A5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2375197" y="5308600"/>
            <a:ext cx="5893537" cy="5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3000" dirty="0">
              <a:solidFill>
                <a:srgbClr val="0037A5"/>
              </a:solidFill>
              <a:latin typeface="Montserrat Medium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153" y="7315200"/>
            <a:ext cx="159242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44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Определены </a:t>
            </a:r>
            <a:r>
              <a:rPr lang="ru-RU" sz="44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ответственные </a:t>
            </a:r>
            <a:r>
              <a:rPr lang="ru-RU" sz="44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лица</a:t>
            </a:r>
            <a:r>
              <a:rPr lang="en-US" sz="44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;</a:t>
            </a:r>
            <a:endParaRPr lang="ru-RU" sz="4400" dirty="0"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44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В учреждении принят приказ</a:t>
            </a:r>
            <a:r>
              <a:rPr lang="en-US" sz="44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;</a:t>
            </a:r>
            <a:endParaRPr lang="ru-RU" sz="4400" dirty="0"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4400" dirty="0" smtClean="0">
                <a:latin typeface="Montserrat Medium" panose="00000600000000000000" pitchFamily="2" charset="-52"/>
                <a:ea typeface="Times New Roman" panose="02020603050405020304" pitchFamily="18" charset="0"/>
              </a:rPr>
              <a:t>Запланированы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более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125 мероприятий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;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4400" dirty="0">
                <a:latin typeface="Montserrat Medium" panose="00000600000000000000" pitchFamily="2" charset="-52"/>
                <a:ea typeface="Times New Roman" panose="02020603050405020304" pitchFamily="18" charset="0"/>
              </a:rPr>
              <a:t>Охват –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100%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человек.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5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C:\Users\DM\Desktop\Войнв\photo_5321458613274924019_y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077" r="-1"/>
          <a:stretch/>
        </p:blipFill>
        <p:spPr bwMode="auto">
          <a:xfrm>
            <a:off x="17027392" y="2842280"/>
            <a:ext cx="6796624" cy="463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DM\Desktop\ФОТО-АЛЬБОМ\ФОТО 2021\9.Окна Победы\WhatsApp Image 2021-04-30 at 13.35.02 (1)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052" y="7800391"/>
            <a:ext cx="4239895" cy="5275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28" y="550366"/>
            <a:ext cx="2165870" cy="21634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14714" y="914400"/>
            <a:ext cx="17849964" cy="2671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5400" b="1" dirty="0" smtClean="0">
                <a:solidFill>
                  <a:srgbClr val="0037A5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ПЛАН МЕРОПРИЯТИЙ, ПОСВЯЩЕННЫХ 80-Й ГОДОВЩИНЕ ПОБЕДЫ В ВЕЛИКОЙ ОТЕЧЕСТВЕННОЙ ВОЙНЕ 1941-1945 ГОДОВ</a:t>
            </a:r>
            <a:endParaRPr lang="en-US" sz="5400" b="1" dirty="0">
              <a:solidFill>
                <a:srgbClr val="0037A5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816327" y="4233333"/>
            <a:ext cx="5796158" cy="1248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4000" dirty="0">
              <a:solidFill>
                <a:srgbClr val="0037A5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81364" y="5309182"/>
            <a:ext cx="2124053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Поздравление тружеников тыла и детей войны  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чел. (100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%)</a:t>
            </a:r>
            <a:r>
              <a:rPr kumimoji="0" lang="en-US" sz="3200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rgbClr val="0037A5"/>
              </a:solidFill>
              <a:effectLst/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частие во Всероссийской акции «Окна Победы»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Участие во Всероссийской акции 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«Песни 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Победы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rgbClr val="0037A5"/>
              </a:solidFill>
              <a:effectLst/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Литературные, музыкальные гостиные «Вахта памяти»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(охват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85 чел (100%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Участие в конкурсе «Твой герой» 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Акция «Обелиск» - участие в благоустройстве воинских захоронений, памятников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Акция 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«Наследники Победы 33»</a:t>
            </a:r>
            <a:endParaRPr lang="ru-RU" sz="3200" dirty="0" smtClean="0">
              <a:solidFill>
                <a:srgbClr val="0037A5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Областной конкурс рисунка 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Ради мира на земле»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37A5"/>
              </a:solidFill>
              <a:effectLst/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Акция «Обелиск»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rgbClr val="0037A5"/>
              </a:solidFill>
              <a:effectLst/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Реализация с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оциально-патриотического проекта «Мы память бережно храним» 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rgbClr val="0037A5"/>
              </a:solidFill>
              <a:effectLst/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Организация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«уроков мужества» и «Час памяти (встречи</a:t>
            </a:r>
            <a:r>
              <a:rPr lang="ru-RU" sz="3200" b="1" dirty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волонтерами </a:t>
            </a:r>
            <a:r>
              <a:rPr lang="ru-RU" sz="3200" b="1" dirty="0" err="1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Бавленской</a:t>
            </a:r>
            <a:r>
              <a:rPr lang="ru-RU" sz="3200" b="1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СОШ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37A5"/>
                </a:solidFill>
                <a:effectLst/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школьниками) 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u="none" strike="noStrike" cap="none" normalizeH="0" baseline="0" dirty="0" smtClean="0">
              <a:ln>
                <a:noFill/>
              </a:ln>
              <a:solidFill>
                <a:srgbClr val="0037A5"/>
              </a:solidFill>
              <a:effectLst/>
              <a:latin typeface="Montserrat Medium" pitchFamily="2" charset="-5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6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r="29936"/>
          <a:stretch/>
        </p:blipFill>
        <p:spPr bwMode="auto">
          <a:xfrm>
            <a:off x="17983200" y="345842"/>
            <a:ext cx="3581390" cy="513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29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EF87-8B1F-4811-920B-A5226BC6D89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8069" y="627576"/>
            <a:ext cx="2165870" cy="21634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8709" y="627576"/>
            <a:ext cx="18026742" cy="1366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Цикл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стендов «Города-герои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Цикл   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«Час памяти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: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«Был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город-фронт, была блокада» (ко дню прорыва блокады Ленинграда ):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«В том феврале, суровом, снежном, пришла победа на Кавказ»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«Пока живу тоской и гневом, пока хожу среди полей, герои, павшие под Ржевом бессмертны в памяти моей»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«Остров Крым : по местам боевой славы»;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«Берлинская операция»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«Знамя Победы!»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«Битва за Берлин»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«Смоленское сражение»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«Брестская крепость»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«Седьмая Ленинградская»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</a:t>
            </a:r>
            <a:r>
              <a:rPr lang="ru-RU" sz="3200" dirty="0" err="1">
                <a:solidFill>
                  <a:schemeClr val="accent1"/>
                </a:solidFill>
                <a:latin typeface="Georgia" panose="02040502050405020303" pitchFamily="18" charset="0"/>
              </a:rPr>
              <a:t>Покрышкин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 в воздухе!»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«Город первого салюта»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«На Безымянной высоте…»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«Бой героев панфиловцев»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«2 мировая закончилась..»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«Подвиг Гастелло»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 Красной площади – на фронт!»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«900 дней и ночей» круглый стол с участниками школьного 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музея  </a:t>
            </a:r>
            <a:r>
              <a:rPr lang="ru-RU" sz="3200" dirty="0" err="1">
                <a:solidFill>
                  <a:schemeClr val="accent1"/>
                </a:solidFill>
                <a:latin typeface="Georgia" panose="02040502050405020303" pitchFamily="18" charset="0"/>
              </a:rPr>
              <a:t>п.Бавлены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37A5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Университет третьего возраста : мастер-класс 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Подарок для Защитника» 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latin typeface="Georgia" panose="02040502050405020303" pitchFamily="18" charset="0"/>
              </a:rPr>
              <a:t>«</a:t>
            </a:r>
            <a:r>
              <a:rPr lang="ru-RU" sz="3200" dirty="0" err="1">
                <a:solidFill>
                  <a:schemeClr val="accent1"/>
                </a:solidFill>
                <a:latin typeface="Georgia" panose="02040502050405020303" pitchFamily="18" charset="0"/>
              </a:rPr>
              <a:t>Долг.Честь.Память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» литературная гостиная 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«Великая честь - Родине служить!» - праздник ко дню Защитника </a:t>
            </a:r>
            <a:endParaRPr lang="ru-RU" sz="32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r="29936"/>
          <a:stretch/>
        </p:blipFill>
        <p:spPr bwMode="auto">
          <a:xfrm>
            <a:off x="17142702" y="365966"/>
            <a:ext cx="3551614" cy="4927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813" y="5667094"/>
            <a:ext cx="9569391" cy="7177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1644" y="801748"/>
            <a:ext cx="16270288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«У войны не женское лицо» -  встреча  «детей войны» с участниками волонтерского движения «Мы – волонтеры!» (</a:t>
            </a:r>
            <a:r>
              <a:rPr lang="ru-RU" sz="3200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Бавленская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СОШ)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«Войной изломанное детство» - беседа-воспоминание «детей войны» с учащимися школы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Громкие чтения « Поэты –фронтовики»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«Встреча поколений: И все-таки мы победили…» беседа с учащимися волонтерского движения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«Художники пишут войну» </a:t>
            </a:r>
            <a:r>
              <a:rPr lang="ru-RU" sz="3200" dirty="0" err="1">
                <a:solidFill>
                  <a:schemeClr val="accent1"/>
                </a:solidFill>
                <a:latin typeface="Georgia" panose="02040502050405020303" pitchFamily="18" charset="0"/>
              </a:rPr>
              <a:t>медио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-презентация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Литературно – музыкальная гостиная  «Память нашу не стереть годами»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Акция   «Георгиевская ленточка»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«Мой цветущий май!» - концертная программа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«День Победы помнят деды, знает каждый из внучат!» - поздравление воспитанников детского сада №18 </a:t>
            </a:r>
            <a:r>
              <a:rPr lang="ru-RU" sz="3200" dirty="0" err="1">
                <a:solidFill>
                  <a:schemeClr val="accent1"/>
                </a:solidFill>
                <a:latin typeface="Georgia" panose="02040502050405020303" pitchFamily="18" charset="0"/>
              </a:rPr>
              <a:t>п.Бавлены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Духовная беседа «Всем даруется Победа»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«Слава воину-победителю!» праздничное поздравление воспитанников ДДИ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Танцевальный вечер «Послевоенное танго»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«Склоняет Родина знамена в честь подвига славный сынов!»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«Песням тех военных лет поверьте»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 В городском саду играет духовой оркестр»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«Солдатская завалинка» поздравление учащихся «Школы искусств»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«Сначала пришла беда – Победа пришла потом…» - вечер-посвящение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«Забытые герои : юные герои-пионеры, герои-комсомольцы» патриотический час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«В тылу у врага» - о партизанах и подпольщиках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latin typeface="Georgia" panose="02040502050405020303" pitchFamily="18" charset="0"/>
              </a:rPr>
              <a:t>«7 ноября1941 – память сердца!» - устный журнал</a:t>
            </a:r>
            <a:endParaRPr lang="ru-RU" sz="3200" dirty="0">
              <a:solidFill>
                <a:schemeClr val="accent1"/>
              </a:solidFill>
              <a:latin typeface="Georgia" panose="02040502050405020303" pitchFamily="18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r="29936"/>
          <a:stretch/>
        </p:blipFill>
        <p:spPr bwMode="auto">
          <a:xfrm>
            <a:off x="17662118" y="2713821"/>
            <a:ext cx="6263879" cy="8900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622" y="245566"/>
            <a:ext cx="2165870" cy="21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627079" y="8747971"/>
            <a:ext cx="6954493" cy="26814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Праздничные мероприятия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72004" y="8955234"/>
            <a:ext cx="6629401" cy="26843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Поздравление  детей войны волонтерами</a:t>
            </a:r>
            <a:r>
              <a:rPr lang="ru-RU" sz="4400" dirty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/>
            </a:r>
            <a:br>
              <a:rPr lang="ru-RU" sz="4400" dirty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</a:b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Montserrat Bold" charset="-120"/>
              </a:rPr>
              <a:t>3598 чел. (100%)  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  <a:latin typeface="Montserrat Medium" pitchFamily="2" charset="-52"/>
              <a:ea typeface="Montserrat Bold" charset="-12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392852" y="9275356"/>
            <a:ext cx="6692300" cy="2266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Серебряные волонтеры</a:t>
            </a:r>
          </a:p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Montserrat Bold" charset="-120"/>
              </a:rPr>
              <a:t>«Марафон добрых дел»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28" y="550366"/>
            <a:ext cx="2165870" cy="21634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14663" y="855767"/>
            <a:ext cx="17849964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0037A5"/>
                </a:solidFill>
                <a:latin typeface="Montserrat ExtraBold" pitchFamily="34" charset="0"/>
              </a:rPr>
              <a:t>МЕРОПРИЯТИЯ УЧРЕЖДЕНИЙ СОЦИАЛЬНОГО ОБСЛУЖИВАНИЯ В РАМКАХ ПРАЗДНОВАНИЯ ДНЯ ПОБЕДЫ </a:t>
            </a:r>
            <a:endParaRPr lang="en-US" sz="6000" dirty="0">
              <a:solidFill>
                <a:srgbClr val="0037A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7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20" name="Рисунок 19" descr="C:\Users\DM\Desktop\ФОТО 24\24.Детский сад 7 мая\WhatsApp Image 2024-05-07 at 11.00.50 (2)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23" y="4313268"/>
            <a:ext cx="6520478" cy="464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036" r="-41" b="10153"/>
          <a:stretch/>
        </p:blipFill>
        <p:spPr>
          <a:xfrm>
            <a:off x="17586813" y="4032584"/>
            <a:ext cx="5026804" cy="5075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DM\Desktop\Войнв\photo_5321458613274924019_y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077" r="-1"/>
          <a:stretch/>
        </p:blipFill>
        <p:spPr bwMode="auto">
          <a:xfrm>
            <a:off x="1122636" y="4251112"/>
            <a:ext cx="6796624" cy="463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937220" y="-97841"/>
            <a:ext cx="3397084" cy="17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00"/>
              </a:lnSpc>
            </a:pP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.</a:t>
            </a:r>
          </a:p>
          <a:p>
            <a:pPr>
              <a:lnSpc>
                <a:spcPts val="3900"/>
              </a:lnSpc>
            </a:pPr>
            <a:r>
              <a:rPr lang="ru-RU" sz="8000" dirty="0">
                <a:solidFill>
                  <a:schemeClr val="bg1">
                    <a:lumMod val="85000"/>
                  </a:schemeClr>
                </a:solidFill>
              </a:rPr>
              <a:t>. . . . . . </a:t>
            </a:r>
            <a:r>
              <a:rPr lang="ru-RU" sz="80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8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28" y="550366"/>
            <a:ext cx="2165870" cy="216345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760108" y="10319657"/>
            <a:ext cx="6336823" cy="18257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Montserrat Medium" pitchFamily="2" charset="-52"/>
              <a:ea typeface="Times New Roman" pitchFamily="18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Montserrat Medium" pitchFamily="2" charset="-52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Областной конкурс  рисунка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«Все мы родом из детства»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43050" y="9978305"/>
            <a:ext cx="6076951" cy="2266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Акция «Обелиск»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Montserrat Medium" pitchFamily="2" charset="-52"/>
                <a:ea typeface="Montserrat Bold" charset="-120"/>
              </a:rPr>
              <a:t>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63275" y="10168805"/>
            <a:ext cx="6076951" cy="226695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Акция</a:t>
            </a:r>
          </a:p>
          <a:p>
            <a:pPr algn="ctr"/>
            <a:r>
              <a:rPr lang="ru-RU" sz="5400" dirty="0" smtClean="0">
                <a:solidFill>
                  <a:schemeClr val="accent1"/>
                </a:solidFill>
                <a:latin typeface="Montserrat Medium" pitchFamily="2" charset="-52"/>
                <a:ea typeface="Montserrat Bold" charset="-120"/>
              </a:rPr>
              <a:t> «Окна Победы»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Montserrat Medium" pitchFamily="2" charset="-52"/>
              <a:ea typeface="Montserrat Bold" charset="-120"/>
            </a:endParaRPr>
          </a:p>
          <a:p>
            <a:pPr algn="ctr"/>
            <a:endParaRPr lang="ru-RU" sz="5400" dirty="0" smtClean="0">
              <a:solidFill>
                <a:schemeClr val="accent1"/>
              </a:solidFill>
              <a:latin typeface="Montserrat Medium" pitchFamily="2" charset="-52"/>
              <a:ea typeface="Montserrat Bold" charset="-120"/>
            </a:endParaRPr>
          </a:p>
        </p:txBody>
      </p:sp>
      <p:sp>
        <p:nvSpPr>
          <p:cNvPr id="14" name="Text 1"/>
          <p:cNvSpPr/>
          <p:nvPr/>
        </p:nvSpPr>
        <p:spPr>
          <a:xfrm>
            <a:off x="1314663" y="855767"/>
            <a:ext cx="17849964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6000" dirty="0" smtClean="0">
                <a:solidFill>
                  <a:srgbClr val="0037A5"/>
                </a:solidFill>
                <a:latin typeface="Montserrat ExtraBold" pitchFamily="34" charset="0"/>
              </a:rPr>
              <a:t>МЕРОПРИЯТИЯ УЧРЕЖДЕНИЙ СОЦИАЛЬНОГО ОБСЛУЖИВАНИЯ В РАМКАХ ПРАЗДНОВАНИЯ ДНЯ ПОБЕДЫ </a:t>
            </a:r>
            <a:endParaRPr lang="en-US" sz="6000" dirty="0">
              <a:solidFill>
                <a:srgbClr val="0037A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15601" y="12599432"/>
            <a:ext cx="689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3600" b="1" spc="-30" dirty="0" smtClean="0">
                <a:solidFill>
                  <a:srgbClr val="0037A5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8</a:t>
            </a:r>
            <a:endParaRPr lang="ru-RU" sz="3600" b="1" spc="-30" dirty="0">
              <a:solidFill>
                <a:srgbClr val="0037A5"/>
              </a:solidFill>
              <a:latin typeface="Montserrat Medium" panose="00000600000000000000" pitchFamily="2" charset="-52"/>
              <a:ea typeface="Times New Roman" panose="02020603050405020304" pitchFamily="18" charset="0"/>
            </a:endParaRPr>
          </a:p>
        </p:txBody>
      </p:sp>
      <p:pic>
        <p:nvPicPr>
          <p:cNvPr id="18" name="Рисунок 17" descr="C:\Users\DM\Desktop\Войнв\photo_5325646365302315387_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05" y="4573079"/>
            <a:ext cx="6689596" cy="488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3502" r="20432" b="26575"/>
          <a:stretch/>
        </p:blipFill>
        <p:spPr>
          <a:xfrm>
            <a:off x="15973816" y="4573078"/>
            <a:ext cx="7931021" cy="488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43255"/>
              </p:ext>
            </p:extLst>
          </p:nvPr>
        </p:nvGraphicFramePr>
        <p:xfrm>
          <a:off x="9532702" y="3324358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7" imgW="4533723" imgH="6415694" progId="Acrobat.Document.DC">
                  <p:embed/>
                </p:oleObj>
              </mc:Choice>
              <mc:Fallback>
                <p:oleObj name="Acrobat Document" r:id="rId7" imgW="4533723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32702" y="3324358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9A6"/>
      </a:accent1>
      <a:accent2>
        <a:srgbClr val="FF9966"/>
      </a:accent2>
      <a:accent3>
        <a:srgbClr val="A5A5A5"/>
      </a:accent3>
      <a:accent4>
        <a:srgbClr val="99CC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963</Words>
  <Application>Microsoft Office PowerPoint</Application>
  <PresentationFormat>Произвольный</PresentationFormat>
  <Paragraphs>159</Paragraphs>
  <Slides>11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Бух</cp:lastModifiedBy>
  <cp:revision>162</cp:revision>
  <cp:lastPrinted>2024-12-11T14:46:54Z</cp:lastPrinted>
  <dcterms:created xsi:type="dcterms:W3CDTF">2024-01-10T12:05:17Z</dcterms:created>
  <dcterms:modified xsi:type="dcterms:W3CDTF">2025-01-27T10:30:38Z</dcterms:modified>
</cp:coreProperties>
</file>